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9"/>
  </p:notesMasterIdLst>
  <p:handoutMasterIdLst>
    <p:handoutMasterId r:id="rId90"/>
  </p:handoutMasterIdLst>
  <p:sldIdLst>
    <p:sldId id="1528" r:id="rId5"/>
    <p:sldId id="1534" r:id="rId6"/>
    <p:sldId id="1592" r:id="rId7"/>
    <p:sldId id="1593" r:id="rId8"/>
    <p:sldId id="1509" r:id="rId9"/>
    <p:sldId id="1613" r:id="rId10"/>
    <p:sldId id="1614" r:id="rId11"/>
    <p:sldId id="1519" r:id="rId12"/>
    <p:sldId id="1537" r:id="rId13"/>
    <p:sldId id="1538" r:id="rId14"/>
    <p:sldId id="1539" r:id="rId15"/>
    <p:sldId id="1540" r:id="rId16"/>
    <p:sldId id="1541" r:id="rId17"/>
    <p:sldId id="1612" r:id="rId18"/>
    <p:sldId id="1542" r:id="rId19"/>
    <p:sldId id="1543" r:id="rId20"/>
    <p:sldId id="1544" r:id="rId21"/>
    <p:sldId id="1545" r:id="rId22"/>
    <p:sldId id="1546" r:id="rId23"/>
    <p:sldId id="1547" r:id="rId24"/>
    <p:sldId id="1548" r:id="rId25"/>
    <p:sldId id="1549" r:id="rId26"/>
    <p:sldId id="1550" r:id="rId27"/>
    <p:sldId id="1551" r:id="rId28"/>
    <p:sldId id="1552" r:id="rId29"/>
    <p:sldId id="1553" r:id="rId30"/>
    <p:sldId id="1554" r:id="rId31"/>
    <p:sldId id="1555" r:id="rId32"/>
    <p:sldId id="1556" r:id="rId33"/>
    <p:sldId id="1557" r:id="rId34"/>
    <p:sldId id="1558" r:id="rId35"/>
    <p:sldId id="1559" r:id="rId36"/>
    <p:sldId id="1560" r:id="rId37"/>
    <p:sldId id="1561" r:id="rId38"/>
    <p:sldId id="1562" r:id="rId39"/>
    <p:sldId id="1563" r:id="rId40"/>
    <p:sldId id="1564" r:id="rId41"/>
    <p:sldId id="1565" r:id="rId42"/>
    <p:sldId id="1566" r:id="rId43"/>
    <p:sldId id="1567" r:id="rId44"/>
    <p:sldId id="1568" r:id="rId45"/>
    <p:sldId id="1569" r:id="rId46"/>
    <p:sldId id="1570" r:id="rId47"/>
    <p:sldId id="1571" r:id="rId48"/>
    <p:sldId id="1572" r:id="rId49"/>
    <p:sldId id="1573" r:id="rId50"/>
    <p:sldId id="1574" r:id="rId51"/>
    <p:sldId id="1575" r:id="rId52"/>
    <p:sldId id="1576" r:id="rId53"/>
    <p:sldId id="1577" r:id="rId54"/>
    <p:sldId id="1578" r:id="rId55"/>
    <p:sldId id="1579" r:id="rId56"/>
    <p:sldId id="1580" r:id="rId57"/>
    <p:sldId id="1588" r:id="rId58"/>
    <p:sldId id="1589" r:id="rId59"/>
    <p:sldId id="1586" r:id="rId60"/>
    <p:sldId id="1581" r:id="rId61"/>
    <p:sldId id="1582" r:id="rId62"/>
    <p:sldId id="1583" r:id="rId63"/>
    <p:sldId id="1584" r:id="rId64"/>
    <p:sldId id="1590" r:id="rId65"/>
    <p:sldId id="1587" r:id="rId66"/>
    <p:sldId id="1585" r:id="rId67"/>
    <p:sldId id="1591" r:id="rId68"/>
    <p:sldId id="1594" r:id="rId69"/>
    <p:sldId id="1595" r:id="rId70"/>
    <p:sldId id="1596" r:id="rId71"/>
    <p:sldId id="1597" r:id="rId72"/>
    <p:sldId id="1598" r:id="rId73"/>
    <p:sldId id="1599" r:id="rId74"/>
    <p:sldId id="1600" r:id="rId75"/>
    <p:sldId id="1601" r:id="rId76"/>
    <p:sldId id="1609" r:id="rId77"/>
    <p:sldId id="1610" r:id="rId78"/>
    <p:sldId id="1602" r:id="rId79"/>
    <p:sldId id="1603" r:id="rId80"/>
    <p:sldId id="1604" r:id="rId81"/>
    <p:sldId id="1605" r:id="rId82"/>
    <p:sldId id="1606" r:id="rId83"/>
    <p:sldId id="1607" r:id="rId84"/>
    <p:sldId id="1608" r:id="rId85"/>
    <p:sldId id="1611" r:id="rId86"/>
    <p:sldId id="1536" r:id="rId87"/>
    <p:sldId id="1535"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UWP" id="{8E67AEE6-67E3-4265-9374-0D54BDDE7F5D}">
          <p14:sldIdLst>
            <p14:sldId id="1613"/>
            <p14:sldId id="1614"/>
          </p14:sldIdLst>
        </p14:section>
        <p14:section name="Activación del modo desarrollo" id="{EA51F023-104B-41A7-958C-A61D4D424F39}">
          <p14:sldIdLst>
            <p14:sldId id="1519"/>
            <p14:sldId id="1537"/>
            <p14:sldId id="1538"/>
            <p14:sldId id="1539"/>
            <p14:sldId id="1540"/>
            <p14:sldId id="1541"/>
            <p14:sldId id="1612"/>
          </p14:sldIdLst>
        </p14:section>
        <p14:section name="Gestión del foco" id="{B056B63E-F856-4AB4-95B6-270E974124D3}">
          <p14:sldIdLst>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8"/>
            <p14:sldId id="1589"/>
          </p14:sldIdLst>
        </p14:section>
        <p14:section name="Adaptar a TV" id="{C5FD1B5A-A8EC-46EB-B502-D60090E2E0E1}">
          <p14:sldIdLst>
            <p14:sldId id="1586"/>
            <p14:sldId id="1581"/>
            <p14:sldId id="1582"/>
            <p14:sldId id="1583"/>
            <p14:sldId id="1584"/>
            <p14:sldId id="1590"/>
          </p14:sldIdLst>
        </p14:section>
        <p14:section name="Sonidos" id="{178CDFCA-4ED8-4914-865B-A6F7636AB3F8}">
          <p14:sldIdLst>
            <p14:sldId id="1587"/>
            <p14:sldId id="1585"/>
            <p14:sldId id="1591"/>
          </p14:sldIdLst>
        </p14:section>
        <p14:section name="Diseño" id="{7904C564-C2BF-4DAB-BE05-12A60CA33CDE}">
          <p14:sldIdLst>
            <p14:sldId id="1594"/>
            <p14:sldId id="1595"/>
            <p14:sldId id="1596"/>
            <p14:sldId id="1597"/>
            <p14:sldId id="1598"/>
            <p14:sldId id="1599"/>
            <p14:sldId id="1600"/>
            <p14:sldId id="1601"/>
            <p14:sldId id="1609"/>
            <p14:sldId id="1610"/>
            <p14:sldId id="1602"/>
            <p14:sldId id="1603"/>
            <p14:sldId id="1604"/>
            <p14:sldId id="1605"/>
          </p14:sldIdLst>
        </p14:section>
        <p14:section name="Publicación" id="{BDC77C14-0AEC-4931-B798-32D4158381C8}">
          <p14:sldIdLst>
            <p14:sldId id="1606"/>
            <p14:sldId id="1607"/>
            <p14:sldId id="1608"/>
          </p14:sldIdLst>
        </p14:section>
        <p14:section name="Final" id="{CBA077D7-3040-44A2-94FE-E02382AF2429}">
          <p14:sldIdLst>
            <p14:sldId id="1611"/>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107" d="100"/>
          <a:sy n="107" d="100"/>
        </p:scale>
        <p:origin x="106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10/3/2016 8:16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10/3/2016 8:16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68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94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895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3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531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080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2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711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22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103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757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8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5290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312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3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83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99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73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58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870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612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478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12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320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263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5077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79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36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121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6708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63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362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62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386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0314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0023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527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19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633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459344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197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15810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236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809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1131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029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1922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88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590597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http://www.windowscentral.com/xbox-one-app-developers-can-now-submit-them-xbox-store</a:t>
            </a:r>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10/3/2016 8:16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416311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01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596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32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10/3/2016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642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‹Nº›</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2.png"/><Relationship Id="rId10"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1.xml"/><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4.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3" Type="http://schemas.microsoft.com/office/2007/relationships/media" Target="../media/media2.mp3"/><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63.png"/><Relationship Id="rId2" Type="http://schemas.openxmlformats.org/officeDocument/2006/relationships/audio" Target="../media/media1.mp3"/><Relationship Id="rId16" Type="http://schemas.openxmlformats.org/officeDocument/2006/relationships/notesSlide" Target="../notesSlides/notesSlide52.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slideLayout" Target="../slideLayouts/slideLayout10.xml"/><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65.png"/><Relationship Id="rId5" Type="http://schemas.microsoft.com/office/2007/relationships/hdphoto" Target="../media/hdphoto5.wdp"/><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 Activation App</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4098" name="Picture 2" descr="Dev Mode Activation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596" y="1258726"/>
            <a:ext cx="7424840" cy="42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3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err="1"/>
              <a:t>Activar</a:t>
            </a:r>
            <a:r>
              <a:rPr lang="en-US" dirty="0"/>
              <a:t> 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3074" name="Picture 2" descr="Activation Step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63837"/>
            <a:ext cx="7408483" cy="42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0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2052" name="Picture 4" descr="Activation Step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740" y="1252800"/>
            <a:ext cx="7410061"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910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5122" name="Picture 2" descr="Activation Step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52800"/>
            <a:ext cx="7408483"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9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Dev </a:t>
            </a:r>
            <a:r>
              <a:rPr lang="es-ES" dirty="0" err="1"/>
              <a:t>Mode</a:t>
            </a:r>
            <a:endParaRPr lang="es-ES" dirty="0"/>
          </a:p>
        </p:txBody>
      </p:sp>
      <p:sp>
        <p:nvSpPr>
          <p:cNvPr id="5" name="Marcador de texto 4"/>
          <p:cNvSpPr>
            <a:spLocks noGrp="1"/>
          </p:cNvSpPr>
          <p:nvPr>
            <p:ph type="body" sz="quarter" idx="12"/>
          </p:nvPr>
        </p:nvSpPr>
        <p:spPr/>
        <p:txBody>
          <a:bodyPr/>
          <a:lstStyle/>
          <a:p>
            <a:r>
              <a:rPr lang="es-ES" dirty="0"/>
              <a:t>Un vistazo al modo desarrollo</a:t>
            </a:r>
          </a:p>
        </p:txBody>
      </p:sp>
    </p:spTree>
    <p:extLst>
      <p:ext uri="{BB962C8B-B14F-4D97-AF65-F5344CB8AC3E}">
        <p14:creationId xmlns:p14="http://schemas.microsoft.com/office/powerpoint/2010/main" val="2498202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Gestión</a:t>
            </a:r>
            <a:r>
              <a:rPr lang="en-US" sz="7200" dirty="0"/>
              <a:t> del </a:t>
            </a:r>
            <a:r>
              <a:rPr lang="en-US" sz="7200" dirty="0" err="1"/>
              <a:t>foco</a:t>
            </a:r>
            <a:endParaRPr lang="en-US" sz="7200" dirty="0"/>
          </a:p>
        </p:txBody>
      </p:sp>
    </p:spTree>
    <p:extLst>
      <p:ext uri="{BB962C8B-B14F-4D97-AF65-F5344CB8AC3E}">
        <p14:creationId xmlns:p14="http://schemas.microsoft.com/office/powerpoint/2010/main" val="29895052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Gamepad y Remote</a:t>
            </a: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9" y="2857281"/>
            <a:ext cx="2256735" cy="4063749"/>
          </a:xfrm>
          <a:prstGeom prst="rect">
            <a:avLst/>
          </a:prstGeom>
        </p:spPr>
      </p:pic>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13576" y="3588689"/>
            <a:ext cx="3839893" cy="2834207"/>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04151" y="981632"/>
            <a:ext cx="3839893" cy="2834207"/>
          </a:xfrm>
          <a:prstGeom prst="rect">
            <a:avLst/>
          </a:prstGeom>
          <a:effectLst>
            <a:glow rad="228600">
              <a:schemeClr val="accent1">
                <a:satMod val="175000"/>
                <a:alpha val="40000"/>
              </a:schemeClr>
            </a:glow>
          </a:effectLst>
        </p:spPr>
      </p:pic>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8" y="278501"/>
            <a:ext cx="2256735" cy="4063749"/>
          </a:xfrm>
          <a:prstGeom prst="rect">
            <a:avLst/>
          </a:prstGeom>
          <a:effectLst>
            <a:glow rad="228600">
              <a:schemeClr val="accent1">
                <a:satMod val="175000"/>
                <a:alpha val="40000"/>
              </a:schemeClr>
            </a:glo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87365">
            <a:off x="9966800" y="4072060"/>
            <a:ext cx="1750862" cy="3114514"/>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448" y="4320096"/>
            <a:ext cx="4654014" cy="261844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967765">
            <a:off x="4077828" y="4497603"/>
            <a:ext cx="1392143" cy="2544142"/>
          </a:xfrm>
          <a:prstGeom prst="rect">
            <a:avLst/>
          </a:prstGeom>
        </p:spPr>
      </p:pic>
      <p:pic>
        <p:nvPicPr>
          <p:cNvPr id="17" name="Picture 16"/>
          <p:cNvPicPr>
            <a:picLocks noChangeAspect="1"/>
          </p:cNvPicPr>
          <p:nvPr/>
        </p:nvPicPr>
        <p:blipFill rotWithShape="1">
          <a:blip r:embed="rId10">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val="0"/>
              </a:ext>
            </a:extLst>
          </a:blip>
          <a:srcRect l="40918" t="42590" r="38970" b="34809"/>
          <a:stretch/>
        </p:blipFill>
        <p:spPr>
          <a:xfrm>
            <a:off x="446625" y="4594374"/>
            <a:ext cx="2788756" cy="2089291"/>
          </a:xfrm>
          <a:prstGeom prst="rect">
            <a:avLst/>
          </a:prstGeom>
        </p:spPr>
      </p:pic>
    </p:spTree>
    <p:extLst>
      <p:ext uri="{BB962C8B-B14F-4D97-AF65-F5344CB8AC3E}">
        <p14:creationId xmlns:p14="http://schemas.microsoft.com/office/powerpoint/2010/main" val="888696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747E-6 4.92964E-6 L -0.00064 -0.37245 " pathEditMode="relative" rAng="0" ptsTypes="AA">
                                      <p:cBhvr>
                                        <p:cTn id="6" dur="2000" fill="hold"/>
                                        <p:tgtEl>
                                          <p:spTgt spid="11"/>
                                        </p:tgtEl>
                                        <p:attrNameLst>
                                          <p:attrName>ppt_x</p:attrName>
                                          <p:attrName>ppt_y</p:attrName>
                                        </p:attrNameLst>
                                      </p:cBhvr>
                                      <p:rCtr x="-38" y="-18634"/>
                                    </p:animMotion>
                                  </p:childTnLst>
                                </p:cTn>
                              </p:par>
                              <p:par>
                                <p:cTn id="7" presetID="64" presetClass="path" presetSubtype="0" accel="50000" decel="50000" fill="hold" nodeType="withEffect">
                                  <p:stCondLst>
                                    <p:cond delay="0"/>
                                  </p:stCondLst>
                                  <p:childTnLst>
                                    <p:animMotion origin="layout" path="M -4.54174E-6 3.24557E-6 L -4.54174E-6 -0.36905 " pathEditMode="relative" rAng="0" ptsTypes="AA">
                                      <p:cBhvr>
                                        <p:cTn id="8" dur="2000" fill="hold"/>
                                        <p:tgtEl>
                                          <p:spTgt spid="10"/>
                                        </p:tgtEl>
                                        <p:attrNameLst>
                                          <p:attrName>ppt_x</p:attrName>
                                          <p:attrName>ppt_y</p:attrName>
                                        </p:attrNameLst>
                                      </p:cBhvr>
                                      <p:rCtr x="0" y="-18452"/>
                                    </p:animMotion>
                                  </p:childTnLst>
                                </p:cTn>
                              </p:par>
                              <p:par>
                                <p:cTn id="9" presetID="10" presetClass="exit" presetSubtype="0" fill="hold" grpId="0"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err="1"/>
              <a:t>Conceptos</a:t>
            </a:r>
            <a:r>
              <a:rPr lang="en-US" sz="4488" dirty="0"/>
              <a:t> </a:t>
            </a:r>
            <a:r>
              <a:rPr lang="en-US" sz="4488" dirty="0" err="1"/>
              <a:t>básicos</a:t>
            </a:r>
            <a:r>
              <a:rPr lang="en-US" sz="4488" dirty="0"/>
              <a:t> de </a:t>
            </a:r>
            <a:r>
              <a:rPr lang="en-US" sz="4488" dirty="0" err="1"/>
              <a:t>interacciones</a:t>
            </a:r>
            <a:r>
              <a:rPr lang="en-US" sz="4488" dirty="0"/>
              <a:t> con el Gamepad y Remote</a:t>
            </a:r>
          </a:p>
        </p:txBody>
      </p:sp>
      <p:grpSp>
        <p:nvGrpSpPr>
          <p:cNvPr id="20" name="Group 19"/>
          <p:cNvGrpSpPr/>
          <p:nvPr/>
        </p:nvGrpSpPr>
        <p:grpSpPr>
          <a:xfrm>
            <a:off x="1181435" y="1577315"/>
            <a:ext cx="4446528" cy="2940511"/>
            <a:chOff x="1313883" y="1942797"/>
            <a:chExt cx="4447159" cy="2940928"/>
          </a:xfrm>
        </p:grpSpPr>
        <p:sp>
          <p:nvSpPr>
            <p:cNvPr id="13" name="Rectangle 12"/>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Rectangle 34"/>
          <p:cNvSpPr/>
          <p:nvPr/>
        </p:nvSpPr>
        <p:spPr bwMode="auto">
          <a:xfrm>
            <a:off x="1188201" y="1577316"/>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2709232" y="1583819"/>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2715998" y="3138062"/>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1188200" y="4784665"/>
            <a:ext cx="4390055"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XY Focus</a:t>
            </a:r>
          </a:p>
        </p:txBody>
      </p:sp>
      <p:grpSp>
        <p:nvGrpSpPr>
          <p:cNvPr id="41" name="Group 40"/>
          <p:cNvGrpSpPr/>
          <p:nvPr/>
        </p:nvGrpSpPr>
        <p:grpSpPr>
          <a:xfrm>
            <a:off x="6808514" y="1577316"/>
            <a:ext cx="4446528" cy="3841789"/>
            <a:chOff x="6808597" y="2026798"/>
            <a:chExt cx="4447159" cy="3842334"/>
          </a:xfrm>
        </p:grpSpPr>
        <p:grpSp>
          <p:nvGrpSpPr>
            <p:cNvPr id="21" name="Group 20"/>
            <p:cNvGrpSpPr/>
            <p:nvPr/>
          </p:nvGrpSpPr>
          <p:grpSpPr>
            <a:xfrm>
              <a:off x="6808597" y="2026798"/>
              <a:ext cx="4447159" cy="2940928"/>
              <a:chOff x="1313883" y="1942797"/>
              <a:chExt cx="4447159" cy="2940928"/>
            </a:xfrm>
          </p:grpSpPr>
          <p:sp>
            <p:nvSpPr>
              <p:cNvPr id="22" name="Rectangle 21"/>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extBox 38"/>
            <p:cNvSpPr txBox="1"/>
            <p:nvPr/>
          </p:nvSpPr>
          <p:spPr>
            <a:xfrm>
              <a:off x="6865079" y="5234603"/>
              <a:ext cx="4390677" cy="63452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Requires Pointer</a:t>
              </a:r>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793" y="1528794"/>
            <a:ext cx="1333311" cy="1361881"/>
          </a:xfrm>
          <a:prstGeom prst="rect">
            <a:avLst/>
          </a:prstGeom>
        </p:spPr>
      </p:pic>
      <p:sp>
        <p:nvSpPr>
          <p:cNvPr id="42" name="L-Shape 41"/>
          <p:cNvSpPr/>
          <p:nvPr/>
        </p:nvSpPr>
        <p:spPr bwMode="auto">
          <a:xfrm rot="2178911" flipH="1">
            <a:off x="1491742" y="5730971"/>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2127427" y="5782914"/>
            <a:ext cx="3500535"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Recommended for most UI surfaces</a:t>
            </a:r>
          </a:p>
        </p:txBody>
      </p:sp>
      <p:sp>
        <p:nvSpPr>
          <p:cNvPr id="44" name="TextBox 43"/>
          <p:cNvSpPr txBox="1"/>
          <p:nvPr/>
        </p:nvSpPr>
        <p:spPr>
          <a:xfrm>
            <a:off x="6766794" y="5726011"/>
            <a:ext cx="4475470"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Use for drawing canvases, web content, etc.</a:t>
            </a:r>
          </a:p>
        </p:txBody>
      </p:sp>
    </p:spTree>
    <p:extLst>
      <p:ext uri="{BB962C8B-B14F-4D97-AF65-F5344CB8AC3E}">
        <p14:creationId xmlns:p14="http://schemas.microsoft.com/office/powerpoint/2010/main" val="47976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1.08757E-6 -2.81888E-6 L 0.06497 -2.81888E-6 C 0.0942 -2.81888E-6 0.1302 0.069 0.1302 0.12506 L 0.1302 0.25012 " pathEditMode="relative" rAng="0" ptsTypes="AAAA">
                                      <p:cBhvr>
                                        <p:cTn id="18" dur="3000" fill="hold"/>
                                        <p:tgtEl>
                                          <p:spTgt spid="40"/>
                                        </p:tgtEl>
                                        <p:attrNameLst>
                                          <p:attrName>ppt_x</p:attrName>
                                          <p:attrName>ppt_y</p:attrName>
                                        </p:attrNameLst>
                                      </p:cBhvr>
                                      <p:rCtr x="6510" y="12506"/>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42" grpId="0" animBg="1"/>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3804118"/>
          </a:xfrm>
        </p:spPr>
        <p:txBody>
          <a:bodyPr/>
          <a:lstStyle/>
          <a:p>
            <a:r>
              <a:rPr lang="en-US" sz="2800" dirty="0" err="1">
                <a:latin typeface="Consolas" panose="020B0609020204030204" pitchFamily="49" charset="0"/>
              </a:rPr>
              <a:t>Application.RequiresPointer</a:t>
            </a:r>
            <a:r>
              <a:rPr lang="en-US" sz="2800" dirty="0">
                <a:latin typeface="Consolas" panose="020B0609020204030204" pitchFamily="49" charset="0"/>
              </a:rPr>
              <a:t>=</a:t>
            </a:r>
            <a:endParaRPr lang="en-US" sz="2800" dirty="0"/>
          </a:p>
          <a:p>
            <a:pPr marL="914224" lvl="4" indent="0">
              <a:buNone/>
            </a:pPr>
            <a:r>
              <a:rPr lang="en-US" sz="2800" dirty="0">
                <a:latin typeface="Consolas" panose="020B0609020204030204" pitchFamily="49" charset="0"/>
              </a:rPr>
              <a:t>"Auto"</a:t>
            </a:r>
            <a:r>
              <a:rPr lang="en-US" sz="2800" dirty="0">
                <a:latin typeface="+mj-lt"/>
              </a:rPr>
              <a:t> : XY Focus o </a:t>
            </a:r>
            <a:r>
              <a:rPr lang="en-US" sz="2800" dirty="0" err="1">
                <a:latin typeface="+mj-lt"/>
              </a:rPr>
              <a:t>puntero</a:t>
            </a:r>
            <a:r>
              <a:rPr lang="en-US" sz="2800" dirty="0">
                <a:latin typeface="+mj-lt"/>
              </a:rPr>
              <a:t> </a:t>
            </a:r>
            <a:r>
              <a:rPr lang="en-US" sz="2800" dirty="0" err="1">
                <a:latin typeface="+mj-lt"/>
              </a:rPr>
              <a:t>dependiendo</a:t>
            </a:r>
            <a:r>
              <a:rPr lang="en-US" sz="2800" dirty="0">
                <a:latin typeface="+mj-lt"/>
              </a:rPr>
              <a:t> del </a:t>
            </a:r>
            <a:r>
              <a:rPr lang="en-US" sz="2800" dirty="0" err="1">
                <a:latin typeface="+mj-lt"/>
              </a:rPr>
              <a:t>dispositivo</a:t>
            </a:r>
            <a:r>
              <a:rPr lang="en-US" sz="2800" dirty="0">
                <a:latin typeface="+mj-lt"/>
              </a:rPr>
              <a:t>  </a:t>
            </a:r>
            <a:r>
              <a:rPr lang="en-US" sz="2800" i="1" dirty="0">
                <a:latin typeface="+mj-lt"/>
              </a:rPr>
              <a:t>(</a:t>
            </a:r>
            <a:r>
              <a:rPr lang="en-US" sz="2800" i="1" dirty="0" err="1">
                <a:latin typeface="+mj-lt"/>
              </a:rPr>
              <a:t>por</a:t>
            </a:r>
            <a:r>
              <a:rPr lang="en-US" sz="2800" i="1" dirty="0">
                <a:latin typeface="+mj-lt"/>
              </a:rPr>
              <a:t> </a:t>
            </a:r>
            <a:r>
              <a:rPr lang="en-US" sz="2800" i="1" dirty="0" err="1">
                <a:latin typeface="+mj-lt"/>
              </a:rPr>
              <a:t>defecto</a:t>
            </a:r>
            <a:r>
              <a:rPr lang="en-US" sz="2800" i="1" dirty="0">
                <a:latin typeface="+mj-lt"/>
              </a:rPr>
              <a:t>)</a:t>
            </a:r>
          </a:p>
          <a:p>
            <a:pPr marL="914224" lvl="4" indent="0">
              <a:buNone/>
            </a:pPr>
            <a:r>
              <a:rPr lang="en-US" sz="2800" dirty="0">
                <a:latin typeface="Consolas" panose="020B0609020204030204" pitchFamily="49" charset="0"/>
              </a:rPr>
              <a:t>"</a:t>
            </a:r>
            <a:r>
              <a:rPr lang="en-US" sz="2800" dirty="0" err="1">
                <a:latin typeface="Consolas" panose="020B0609020204030204" pitchFamily="49" charset="0"/>
              </a:rPr>
              <a:t>WhenRequested</a:t>
            </a:r>
            <a:r>
              <a:rPr lang="en-US" sz="2800" dirty="0">
                <a:latin typeface="Consolas" panose="020B0609020204030204" pitchFamily="49" charset="0"/>
              </a:rPr>
              <a:t>"</a:t>
            </a:r>
            <a:r>
              <a:rPr lang="en-US" sz="2800" dirty="0">
                <a:latin typeface="+mj-lt"/>
              </a:rPr>
              <a:t> : XY Focus, except </a:t>
            </a:r>
            <a:r>
              <a:rPr lang="en-US" sz="2800" dirty="0" err="1">
                <a:latin typeface="+mj-lt"/>
              </a:rPr>
              <a:t>en</a:t>
            </a:r>
            <a:r>
              <a:rPr lang="en-US" sz="2800" dirty="0">
                <a:latin typeface="+mj-lt"/>
              </a:rPr>
              <a:t> </a:t>
            </a:r>
            <a:r>
              <a:rPr lang="en-US" sz="2800" dirty="0" err="1">
                <a:latin typeface="+mj-lt"/>
              </a:rPr>
              <a:t>controles</a:t>
            </a:r>
            <a:r>
              <a:rPr lang="en-US" sz="2800" dirty="0">
                <a:latin typeface="+mj-lt"/>
              </a:rPr>
              <a:t> </a:t>
            </a:r>
            <a:r>
              <a:rPr lang="en-US" sz="2800" dirty="0" err="1">
                <a:latin typeface="+mj-lt"/>
              </a:rPr>
              <a:t>donde</a:t>
            </a:r>
            <a:r>
              <a:rPr lang="en-US" sz="2800" dirty="0">
                <a:latin typeface="+mj-lt"/>
              </a:rPr>
              <a:t> se </a:t>
            </a:r>
            <a:r>
              <a:rPr lang="en-US" sz="2800" dirty="0" err="1">
                <a:latin typeface="+mj-lt"/>
              </a:rPr>
              <a:t>especifique</a:t>
            </a:r>
            <a:endParaRPr lang="en-US" sz="2800" dirty="0">
              <a:latin typeface="+mj-lt"/>
            </a:endParaRPr>
          </a:p>
          <a:p>
            <a:r>
              <a:rPr lang="en-US" sz="2800" dirty="0"/>
              <a:t>Para </a:t>
            </a:r>
            <a:r>
              <a:rPr lang="en-US" sz="2800" dirty="0" err="1"/>
              <a:t>controles</a:t>
            </a:r>
            <a:r>
              <a:rPr lang="en-US" sz="2800" dirty="0"/>
              <a:t> o </a:t>
            </a:r>
            <a:r>
              <a:rPr lang="en-US" sz="2800" dirty="0" err="1"/>
              <a:t>páginas</a:t>
            </a:r>
            <a:r>
              <a:rPr lang="en-US" sz="2800" dirty="0"/>
              <a:t> </a:t>
            </a:r>
            <a:r>
              <a:rPr lang="en-US" sz="2800" dirty="0" err="1"/>
              <a:t>específicas</a:t>
            </a:r>
            <a:r>
              <a:rPr lang="en-US" sz="2800" dirty="0"/>
              <a:t> </a:t>
            </a:r>
            <a:r>
              <a:rPr lang="en-US" sz="2800" dirty="0" err="1"/>
              <a:t>donde</a:t>
            </a:r>
            <a:r>
              <a:rPr lang="en-US" sz="2800" dirty="0"/>
              <a:t> el punter </a:t>
            </a:r>
            <a:r>
              <a:rPr lang="en-US" sz="2800" dirty="0" err="1"/>
              <a:t>tenga</a:t>
            </a:r>
            <a:r>
              <a:rPr lang="en-US" sz="2800" dirty="0"/>
              <a:t> </a:t>
            </a:r>
            <a:r>
              <a:rPr lang="en-US" sz="2800" dirty="0" err="1"/>
              <a:t>sentido</a:t>
            </a:r>
            <a:r>
              <a:rPr lang="en-US" sz="2800" dirty="0"/>
              <a:t>:</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WhenFocused</a:t>
            </a:r>
            <a:r>
              <a:rPr lang="en-US" sz="2800" dirty="0">
                <a:latin typeface="Consolas" panose="020B0609020204030204" pitchFamily="49" charset="0"/>
              </a:rPr>
              <a:t>"&gt;</a:t>
            </a:r>
          </a:p>
          <a:p>
            <a:r>
              <a:rPr lang="en-US" sz="2800" dirty="0"/>
              <a:t>   o</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WhenEngaged</a:t>
            </a:r>
            <a:r>
              <a:rPr lang="en-US" sz="2800" dirty="0">
                <a:latin typeface="Consolas" panose="020B0609020204030204" pitchFamily="49" charset="0"/>
              </a:rPr>
              <a:t>"&gt;</a:t>
            </a:r>
          </a:p>
        </p:txBody>
      </p:sp>
      <p:sp>
        <p:nvSpPr>
          <p:cNvPr id="2" name="Title 1"/>
          <p:cNvSpPr>
            <a:spLocks noGrp="1"/>
          </p:cNvSpPr>
          <p:nvPr>
            <p:ph type="title"/>
          </p:nvPr>
        </p:nvSpPr>
        <p:spPr/>
        <p:txBody>
          <a:bodyPr/>
          <a:lstStyle/>
          <a:p>
            <a:pPr lvl="0"/>
            <a:r>
              <a:rPr lang="en-US" dirty="0" err="1"/>
              <a:t>Configurando</a:t>
            </a:r>
            <a:r>
              <a:rPr lang="en-US" dirty="0"/>
              <a:t> XY Focus vs. </a:t>
            </a:r>
            <a:r>
              <a:rPr lang="en-US" dirty="0" err="1"/>
              <a:t>puntero</a:t>
            </a:r>
            <a:endParaRPr lang="en-US" dirty="0"/>
          </a:p>
        </p:txBody>
      </p:sp>
      <p:sp>
        <p:nvSpPr>
          <p:cNvPr id="6" name="L-Shape 5"/>
          <p:cNvSpPr/>
          <p:nvPr/>
        </p:nvSpPr>
        <p:spPr bwMode="auto">
          <a:xfrm rot="2178911" flipH="1">
            <a:off x="668905" y="2260616"/>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Tree>
    <p:extLst>
      <p:ext uri="{BB962C8B-B14F-4D97-AF65-F5344CB8AC3E}">
        <p14:creationId xmlns:p14="http://schemas.microsoft.com/office/powerpoint/2010/main" val="3205392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4400" dirty="0"/>
              <a:t>Tus aplicaciones en pantalla grande en Xbox </a:t>
            </a:r>
            <a:r>
              <a:rPr lang="es-ES_tradnl" sz="4400" dirty="0" err="1"/>
              <a:t>One</a:t>
            </a:r>
            <a:endParaRPr lang="es-ES_tradnl" sz="4400" dirty="0"/>
          </a:p>
        </p:txBody>
      </p:sp>
      <p:sp>
        <p:nvSpPr>
          <p:cNvPr id="3" name="Marcador de texto 2"/>
          <p:cNvSpPr>
            <a:spLocks noGrp="1"/>
          </p:cNvSpPr>
          <p:nvPr>
            <p:ph type="body" sz="quarter" idx="14"/>
          </p:nvPr>
        </p:nvSpPr>
        <p:spPr/>
        <p:txBody>
          <a:bodyPr/>
          <a:lstStyle/>
          <a:p>
            <a:r>
              <a:rPr lang="es-ES_tradnl" dirty="0"/>
              <a:t>Javier Suárez Ruiz</a:t>
            </a:r>
          </a:p>
          <a:p>
            <a:r>
              <a:rPr lang="es-ES_tradnl" sz="1600" dirty="0" err="1"/>
              <a:t>Developer</a:t>
            </a:r>
            <a:r>
              <a:rPr lang="es-ES_tradnl" sz="1600" dirty="0"/>
              <a:t> en Plain Concepts</a:t>
            </a:r>
          </a:p>
          <a:p>
            <a:r>
              <a:rPr lang="es-ES_tradnl" sz="1600" dirty="0"/>
              <a:t>Microsoft MVP</a:t>
            </a:r>
          </a:p>
          <a:p>
            <a:r>
              <a:rPr lang="es-ES_tradnl" sz="1600" dirty="0"/>
              <a:t>@</a:t>
            </a:r>
            <a:r>
              <a:rPr lang="es-ES_tradnl" sz="1600" dirty="0" err="1"/>
              <a:t>jsuarezruiz</a:t>
            </a:r>
            <a:endParaRPr lang="es-ES_tradnl" sz="1600" dirty="0"/>
          </a:p>
        </p:txBody>
      </p:sp>
      <p:pic>
        <p:nvPicPr>
          <p:cNvPr id="4" name="Picture 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4465637" y="3577495"/>
            <a:ext cx="1858296" cy="1371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r>
              <a:rPr lang="en-US" dirty="0" err="1"/>
              <a:t>Inputs</a:t>
            </a:r>
            <a:endParaRPr lang="en-US" dirty="0"/>
          </a:p>
        </p:txBody>
      </p:sp>
      <p:sp>
        <p:nvSpPr>
          <p:cNvPr id="7" name="Plus 6"/>
          <p:cNvSpPr/>
          <p:nvPr/>
        </p:nvSpPr>
        <p:spPr bwMode="auto">
          <a:xfrm>
            <a:off x="2928945" y="3667592"/>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60538"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5" y="316174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6" name="Table 35"/>
          <p:cNvGraphicFramePr>
            <a:graphicFrameLocks noGrp="1"/>
          </p:cNvGraphicFramePr>
          <p:nvPr>
            <p:extLst/>
          </p:nvPr>
        </p:nvGraphicFramePr>
        <p:xfrm>
          <a:off x="1052666" y="5332299"/>
          <a:ext cx="3901656"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focoFocus</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32504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
        <p:nvSpPr>
          <p:cNvPr id="2" name="Oval 1"/>
          <p:cNvSpPr/>
          <p:nvPr/>
        </p:nvSpPr>
        <p:spPr bwMode="auto">
          <a:xfrm>
            <a:off x="4593296" y="3539664"/>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7455" y="29638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1052667" y="5490321"/>
          <a:ext cx="5852484"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A/Select</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“Click”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2983786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a:ln>
            <a:noFill/>
          </a:ln>
        </p:spPr>
      </p:pic>
      <p:sp>
        <p:nvSpPr>
          <p:cNvPr id="13" name="Oval 12"/>
          <p:cNvSpPr/>
          <p:nvPr/>
        </p:nvSpPr>
        <p:spPr bwMode="auto">
          <a:xfrm>
            <a:off x="4834570"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2"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89" y="5406147"/>
          <a:ext cx="7803312"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Mueve</a:t>
                      </a:r>
                      <a:r>
                        <a:rPr lang="en-US" sz="1800" baseline="0" dirty="0"/>
                        <a:t> el </a:t>
                      </a:r>
                      <a:r>
                        <a:rPr lang="en-US" sz="1800" baseline="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baseline="0" dirty="0"/>
                        <a:t> </a:t>
                      </a:r>
                      <a:r>
                        <a:rPr lang="en-US" sz="1800" baseline="0" dirty="0" err="1"/>
                        <a:t>atrás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10"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267139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17" name="Oval 16"/>
          <p:cNvSpPr/>
          <p:nvPr/>
        </p:nvSpPr>
        <p:spPr bwMode="auto">
          <a:xfrm>
            <a:off x="9899130"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90" y="5466103"/>
          <a:ext cx="9754140"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Mover el </a:t>
                      </a:r>
                      <a:r>
                        <a:rPr lang="en-US" sz="180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dirty="0"/>
                        <a:t> </a:t>
                      </a:r>
                      <a:r>
                        <a:rPr lang="en-US" sz="1800" dirty="0" err="1"/>
                        <a:t>atrás</a:t>
                      </a:r>
                      <a:endParaRPr lang="en-US" sz="1800" dirty="0"/>
                    </a:p>
                  </a:txBody>
                  <a:tcPr marL="91427" marR="91427" marT="45713" marB="45713">
                    <a:solidFill>
                      <a:schemeClr val="bg1"/>
                    </a:solidFill>
                  </a:tcPr>
                </a:tc>
                <a:tc>
                  <a:txBody>
                    <a:bodyPr/>
                    <a:lstStyle/>
                    <a:p>
                      <a:r>
                        <a:rPr lang="en-US" sz="1800" dirty="0" err="1"/>
                        <a:t>Mostrar</a:t>
                      </a:r>
                      <a:r>
                        <a:rPr lang="en-US" sz="1800" dirty="0"/>
                        <a:t> menu contextual</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7" name="Oval 36"/>
          <p:cNvSpPr/>
          <p:nvPr/>
        </p:nvSpPr>
        <p:spPr bwMode="auto">
          <a:xfrm>
            <a:off x="3946515"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353500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graphicFrame>
        <p:nvGraphicFramePr>
          <p:cNvPr id="35"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7" name="Oval 6"/>
          <p:cNvSpPr/>
          <p:nvPr/>
        </p:nvSpPr>
        <p:spPr bwMode="auto">
          <a:xfrm>
            <a:off x="9106223" y="238214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11" name="Oval 10"/>
          <p:cNvSpPr/>
          <p:nvPr/>
        </p:nvSpPr>
        <p:spPr bwMode="auto">
          <a:xfrm>
            <a:off x="3409882"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3"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66795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p:spPr>
      </p:pic>
      <p:sp>
        <p:nvSpPr>
          <p:cNvPr id="9" name="Plus 8"/>
          <p:cNvSpPr/>
          <p:nvPr/>
        </p:nvSpPr>
        <p:spPr bwMode="auto">
          <a:xfrm>
            <a:off x="2931561" y="3671244"/>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9151576"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2622463" y="3152779"/>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p:cNvSpPr/>
          <p:nvPr/>
        </p:nvSpPr>
        <p:spPr bwMode="auto">
          <a:xfrm>
            <a:off x="4586660" y="354509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9469736" y="29515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4816642"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9116515"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3937551"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890166" y="2369965"/>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p:cNvSpPr/>
          <p:nvPr/>
        </p:nvSpPr>
        <p:spPr bwMode="auto">
          <a:xfrm>
            <a:off x="9106224"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6" name="Oval 35"/>
          <p:cNvSpPr/>
          <p:nvPr/>
        </p:nvSpPr>
        <p:spPr bwMode="auto">
          <a:xfrm>
            <a:off x="3409887"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9"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graphicFrame>
        <p:nvGraphicFramePr>
          <p:cNvPr id="21"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417104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1447242"/>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a:t>
                      </a:r>
                      <a:r>
                        <a:rPr lang="en-US" sz="1700" baseline="0" dirty="0"/>
                        <a:t> </a:t>
                      </a:r>
                      <a:r>
                        <a:rPr lang="en-US" sz="1700" baseline="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bl>
          </a:graphicData>
        </a:graphic>
      </p:graphicFrame>
    </p:spTree>
    <p:extLst>
      <p:ext uri="{BB962C8B-B14F-4D97-AF65-F5344CB8AC3E}">
        <p14:creationId xmlns:p14="http://schemas.microsoft.com/office/powerpoint/2010/main" val="90355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2933314"/>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bl>
          </a:graphicData>
        </a:graphic>
      </p:graphicFrame>
    </p:spTree>
    <p:extLst>
      <p:ext uri="{BB962C8B-B14F-4D97-AF65-F5344CB8AC3E}">
        <p14:creationId xmlns:p14="http://schemas.microsoft.com/office/powerpoint/2010/main" val="823864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3853947"/>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bl>
          </a:graphicData>
        </a:graphic>
      </p:graphicFrame>
    </p:spTree>
    <p:extLst>
      <p:ext uri="{BB962C8B-B14F-4D97-AF65-F5344CB8AC3E}">
        <p14:creationId xmlns:p14="http://schemas.microsoft.com/office/powerpoint/2010/main" val="156508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3"/>
          <a:ext cx="11794022" cy="4774580"/>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spTree>
    <p:extLst>
      <p:ext uri="{BB962C8B-B14F-4D97-AF65-F5344CB8AC3E}">
        <p14:creationId xmlns:p14="http://schemas.microsoft.com/office/powerpoint/2010/main" val="1693374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5695213"/>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a:t>Go Back</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r h="920633">
                <a:tc>
                  <a:txBody>
                    <a:bodyPr/>
                    <a:lstStyle/>
                    <a:p>
                      <a:r>
                        <a:rPr lang="en-US" sz="1700" dirty="0"/>
                        <a:t>View</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err="1"/>
                        <a:t>Mostrar</a:t>
                      </a:r>
                      <a:r>
                        <a:rPr lang="en-US" sz="1600" dirty="0"/>
                        <a:t> </a:t>
                      </a:r>
                      <a:r>
                        <a:rPr lang="en-US" sz="1600" dirty="0" err="1"/>
                        <a:t>paneles</a:t>
                      </a:r>
                      <a:endParaRPr lang="en-US" sz="160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i="0" dirty="0"/>
                        <a:t>Eventos </a:t>
                      </a:r>
                      <a:r>
                        <a:rPr lang="en-US" sz="1800" i="0" dirty="0" err="1">
                          <a:latin typeface="Consolas" panose="020B0609020204030204" pitchFamily="49" charset="0"/>
                        </a:rPr>
                        <a:t>GamepadView</a:t>
                      </a:r>
                      <a:r>
                        <a:rPr lang="en-US" sz="1800" i="0" dirty="0"/>
                        <a:t> y </a:t>
                      </a:r>
                      <a:r>
                        <a:rPr lang="en-US" sz="1800" i="0" dirty="0" err="1">
                          <a:latin typeface="Consolas" panose="020B0609020204030204" pitchFamily="49" charset="0"/>
                        </a:rPr>
                        <a:t>NavigationView</a:t>
                      </a:r>
                      <a:r>
                        <a:rPr lang="en-US" sz="1800" i="0" dirty="0"/>
                        <a:t>.</a:t>
                      </a:r>
                    </a:p>
                  </a:txBody>
                  <a:tcPr marL="87167" marR="87167" marT="43584" marB="43584" anchor="ctr"/>
                </a:tc>
                <a:extLst>
                  <a:ext uri="{0D108BD9-81ED-4DB2-BD59-A6C34878D82A}">
                    <a16:rowId xmlns:a16="http://schemas.microsoft.com/office/drawing/2014/main" val="3393890168"/>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936961" y="5995429"/>
            <a:ext cx="322720" cy="398595"/>
          </a:xfrm>
          <a:prstGeom prst="rect">
            <a:avLst/>
          </a:prstGeom>
        </p:spPr>
      </p:pic>
    </p:spTree>
    <p:extLst>
      <p:ext uri="{BB962C8B-B14F-4D97-AF65-F5344CB8AC3E}">
        <p14:creationId xmlns:p14="http://schemas.microsoft.com/office/powerpoint/2010/main" val="242868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cxnSp>
        <p:nvCxnSpPr>
          <p:cNvPr id="22" name="Straight Connector 21"/>
          <p:cNvCxnSpPr/>
          <p:nvPr/>
        </p:nvCxnSpPr>
        <p:spPr>
          <a:xfrm flipV="1">
            <a:off x="2589276" y="2766640"/>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256027"/>
              </p:ext>
            </p:extLst>
          </p:nvPr>
        </p:nvGraphicFramePr>
        <p:xfrm>
          <a:off x="427037" y="5687825"/>
          <a:ext cx="3809420" cy="1280132"/>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tblGrid>
              <a:tr h="334370">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extLst>
                  <a:ext uri="{0D108BD9-81ED-4DB2-BD59-A6C34878D82A}">
                    <a16:rowId xmlns:a16="http://schemas.microsoft.com/office/drawing/2014/main" val="18756429"/>
                  </a:ext>
                </a:extLst>
              </a:tr>
              <a:tr h="827868">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H="1" flipV="1">
            <a:off x="4529002" y="2798016"/>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9905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2" y="5845805"/>
          <a:ext cx="571413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V="1">
            <a:off x="2609942" y="2656175"/>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flipH="1" flipV="1">
            <a:off x="4487669" y="2650097"/>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6796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845805"/>
          <a:ext cx="761884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34" name="Oval 33"/>
          <p:cNvSpPr/>
          <p:nvPr/>
        </p:nvSpPr>
        <p:spPr bwMode="auto">
          <a:xfrm>
            <a:off x="4046785" y="3747937"/>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125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15" name="Oval 14"/>
          <p:cNvSpPr/>
          <p:nvPr/>
        </p:nvSpPr>
        <p:spPr bwMode="auto">
          <a:xfrm>
            <a:off x="4348013" y="327120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10318"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42568"/>
          <a:ext cx="952355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07630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25" name="Oval 24"/>
          <p:cNvSpPr/>
          <p:nvPr/>
        </p:nvSpPr>
        <p:spPr bwMode="auto">
          <a:xfrm>
            <a:off x="9104872" y="474220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505194"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912196"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903233" y="510848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9505193" y="510848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9104872" y="509952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25142" y="4034185"/>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59730"/>
          <a:ext cx="1142826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gridCol w="1904710">
                  <a:extLst>
                    <a:ext uri="{9D8B030D-6E8A-4147-A177-3AD203B41FA5}">
                      <a16:colId xmlns:a16="http://schemas.microsoft.com/office/drawing/2014/main" val="3240994203"/>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tc>
                  <a:txBody>
                    <a:bodyPr/>
                    <a:lstStyle/>
                    <a:p>
                      <a:r>
                        <a:rPr lang="en-US" sz="1800" dirty="0"/>
                        <a:t>Pause, Play, etc.</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baseline="0" dirty="0"/>
                        <a:t> </a:t>
                      </a:r>
                      <a:r>
                        <a:rPr lang="en-US" sz="1800" baseline="0" dirty="0" err="1"/>
                        <a:t>izq</a:t>
                      </a:r>
                      <a:r>
                        <a:rPr lang="en-US" sz="1800" baseline="0" dirty="0"/>
                        <a:t>/</a:t>
                      </a:r>
                      <a:r>
                        <a:rPr lang="en-US" sz="1800" baseline="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tc>
                  <a:txBody>
                    <a:bodyPr/>
                    <a:lstStyle/>
                    <a:p>
                      <a:r>
                        <a:rPr lang="en-US" sz="1800" dirty="0"/>
                        <a:t>Media playback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85828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7" name="Plus 6"/>
          <p:cNvSpPr/>
          <p:nvPr/>
        </p:nvSpPr>
        <p:spPr bwMode="auto">
          <a:xfrm>
            <a:off x="2940526" y="3680209"/>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42611" y="264150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3" y="314381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p:cNvSpPr/>
          <p:nvPr/>
        </p:nvSpPr>
        <p:spPr bwMode="auto">
          <a:xfrm>
            <a:off x="4590193" y="353612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9737" y="2951560"/>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4843534"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0" y="363236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917055"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348014" y="327120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01353"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9115185"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 name="Straight Connector 20"/>
          <p:cNvCxnSpPr/>
          <p:nvPr/>
        </p:nvCxnSpPr>
        <p:spPr>
          <a:xfrm flipV="1">
            <a:off x="2788801" y="2630774"/>
            <a:ext cx="391666" cy="129675"/>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25" name="Oval 24"/>
          <p:cNvSpPr/>
          <p:nvPr/>
        </p:nvSpPr>
        <p:spPr bwMode="auto">
          <a:xfrm>
            <a:off x="8619844"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8939482"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274769"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274769"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8939482"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619844"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11264" y="4068183"/>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a:solidFill>
                  <a:schemeClr val="bg1"/>
                </a:solidFill>
              </a:rPr>
              <a:t>Saca</a:t>
            </a:r>
            <a:r>
              <a:rPr lang="en-US" dirty="0">
                <a:solidFill>
                  <a:schemeClr val="bg1"/>
                </a:solidFill>
              </a:rPr>
              <a:t> </a:t>
            </a:r>
            <a:r>
              <a:rPr lang="en-US" dirty="0" err="1">
                <a:solidFill>
                  <a:schemeClr val="bg1"/>
                </a:solidFill>
              </a:rPr>
              <a:t>todo</a:t>
            </a:r>
            <a:r>
              <a:rPr lang="en-US" dirty="0">
                <a:solidFill>
                  <a:schemeClr val="bg1"/>
                </a:solidFill>
              </a:rPr>
              <a:t> el </a:t>
            </a:r>
            <a:r>
              <a:rPr lang="en-US" dirty="0" err="1">
                <a:solidFill>
                  <a:schemeClr val="bg1"/>
                </a:solidFill>
              </a:rPr>
              <a:t>partido</a:t>
            </a:r>
            <a:r>
              <a:rPr lang="en-US" dirty="0">
                <a:solidFill>
                  <a:schemeClr val="bg1"/>
                </a:solidFill>
              </a:rPr>
              <a:t> a </a:t>
            </a:r>
            <a:r>
              <a:rPr lang="en-US" dirty="0" err="1">
                <a:solidFill>
                  <a:schemeClr val="bg1"/>
                </a:solidFill>
              </a:rPr>
              <a:t>los</a:t>
            </a:r>
            <a:r>
              <a:rPr lang="en-US" dirty="0">
                <a:solidFill>
                  <a:schemeClr val="bg1"/>
                </a:solidFill>
              </a:rPr>
              <a:t> </a:t>
            </a:r>
            <a:r>
              <a:rPr lang="en-US" dirty="0" err="1">
                <a:solidFill>
                  <a:schemeClr val="bg1"/>
                </a:solidFill>
              </a:rPr>
              <a:t>botones</a:t>
            </a:r>
            <a:r>
              <a:rPr lang="en-US" dirty="0">
                <a:solidFill>
                  <a:schemeClr val="bg1"/>
                </a:solidFill>
              </a:rPr>
              <a:t>!</a:t>
            </a:r>
          </a:p>
        </p:txBody>
      </p:sp>
      <p:sp>
        <p:nvSpPr>
          <p:cNvPr id="34" name="Oval 33"/>
          <p:cNvSpPr/>
          <p:nvPr/>
        </p:nvSpPr>
        <p:spPr bwMode="auto">
          <a:xfrm>
            <a:off x="4046784" y="3756903"/>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6" name="Straight Connector 35"/>
          <p:cNvCxnSpPr/>
          <p:nvPr/>
        </p:nvCxnSpPr>
        <p:spPr>
          <a:xfrm flipV="1">
            <a:off x="2605948" y="2767544"/>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H="1" flipV="1">
            <a:off x="4343042" y="2630161"/>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flipH="1" flipV="1">
            <a:off x="4483675" y="2761466"/>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39" name="Oval 38"/>
          <p:cNvSpPr/>
          <p:nvPr/>
        </p:nvSpPr>
        <p:spPr bwMode="auto">
          <a:xfrm>
            <a:off x="3937550" y="3324896"/>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p:cNvSpPr/>
          <p:nvPr/>
        </p:nvSpPr>
        <p:spPr bwMode="auto">
          <a:xfrm>
            <a:off x="3400917" y="3315285"/>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0864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6" name="Right Triangle 15"/>
          <p:cNvSpPr/>
          <p:nvPr/>
        </p:nvSpPr>
        <p:spPr bwMode="auto">
          <a:xfrm rot="2700000">
            <a:off x="2092116" y="197898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7" name="Rectangle 16"/>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 name="Rectangle 3"/>
          <p:cNvSpPr/>
          <p:nvPr/>
        </p:nvSpPr>
        <p:spPr>
          <a:xfrm>
            <a:off x="4044022" y="1447243"/>
            <a:ext cx="5768829" cy="533636"/>
          </a:xfrm>
          <a:prstGeom prst="rect">
            <a:avLst/>
          </a:prstGeom>
        </p:spPr>
        <p:txBody>
          <a:bodyPr wrap="none">
            <a:spAutoFit/>
          </a:bodyPr>
          <a:lstStyle/>
          <a:p>
            <a:pPr defTabSz="932563">
              <a:defRPr/>
            </a:pPr>
            <a:r>
              <a:rPr lang="en-US" sz="2800" dirty="0" err="1">
                <a:latin typeface="Segoe UI"/>
              </a:rPr>
              <a:t>IsTabStop</a:t>
            </a:r>
            <a:r>
              <a:rPr lang="en-US" sz="2800" dirty="0">
                <a:latin typeface="Segoe UI"/>
              </a:rPr>
              <a:t>=true &amp; Visibility=Visible</a:t>
            </a:r>
          </a:p>
        </p:txBody>
      </p:sp>
    </p:spTree>
    <p:extLst>
      <p:ext uri="{BB962C8B-B14F-4D97-AF65-F5344CB8AC3E}">
        <p14:creationId xmlns:p14="http://schemas.microsoft.com/office/powerpoint/2010/main" val="2986902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8100000">
            <a:off x="2633833" y="356256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68097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2633833"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2700000">
            <a:off x="4797459" y="2674019"/>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6401089" y="5965765"/>
            <a:ext cx="188409" cy="376684"/>
          </a:xfrm>
          <a:prstGeom prst="rect">
            <a:avLst/>
          </a:prstGeom>
        </p:spPr>
        <p:txBody>
          <a:bodyPr wrap="none">
            <a:spAutoFit/>
          </a:bodyPr>
          <a:lstStyle/>
          <a:p>
            <a:pPr defTabSz="932563">
              <a:defRPr/>
            </a:pPr>
            <a:endParaRPr lang="en-US" dirty="0">
              <a:latin typeface="Segoe UI"/>
            </a:endParaRPr>
          </a:p>
        </p:txBody>
      </p:sp>
    </p:spTree>
    <p:extLst>
      <p:ext uri="{BB962C8B-B14F-4D97-AF65-F5344CB8AC3E}">
        <p14:creationId xmlns:p14="http://schemas.microsoft.com/office/powerpoint/2010/main" val="3820444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3192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ight Triangle 13"/>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86760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792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tx1">
                    <a:lumMod val="50000"/>
                  </a:schemeClr>
                </a:solidFill>
                <a:latin typeface="Segoe UI"/>
                <a:ea typeface="Segoe UI" pitchFamily="34" charset="0"/>
                <a:cs typeface="Segoe UI" pitchFamily="34" charset="0"/>
              </a:rPr>
              <a:t>foo</a:t>
            </a: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11" name="Rectangle 10"/>
          <p:cNvSpPr/>
          <p:nvPr/>
        </p:nvSpPr>
        <p:spPr bwMode="auto">
          <a:xfrm>
            <a:off x="4798993" y="5372134"/>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bar</a:t>
            </a:r>
          </a:p>
        </p:txBody>
      </p:sp>
      <p:sp>
        <p:nvSpPr>
          <p:cNvPr id="15" name="Rectangle 14"/>
          <p:cNvSpPr/>
          <p:nvPr/>
        </p:nvSpPr>
        <p:spPr bwMode="auto">
          <a:xfrm>
            <a:off x="2633832" y="1921263"/>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bg1"/>
                </a:solidFill>
                <a:latin typeface="Segoe UI"/>
                <a:ea typeface="Segoe UI" pitchFamily="34" charset="0"/>
                <a:cs typeface="Segoe UI" pitchFamily="34" charset="0"/>
              </a:rPr>
              <a:t>foo</a:t>
            </a:r>
          </a:p>
        </p:txBody>
      </p:sp>
      <p:sp>
        <p:nvSpPr>
          <p:cNvPr id="18" name="Text Placeholder 1"/>
          <p:cNvSpPr txBox="1">
            <a:spLocks/>
          </p:cNvSpPr>
          <p:nvPr/>
        </p:nvSpPr>
        <p:spPr>
          <a:xfrm>
            <a:off x="3327787" y="2125872"/>
            <a:ext cx="6325049" cy="636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3199" dirty="0" err="1">
                <a:solidFill>
                  <a:schemeClr val="tx1">
                    <a:lumMod val="50000"/>
                  </a:schemeClr>
                </a:solidFill>
                <a:latin typeface="Segoe UI Light"/>
              </a:rPr>
              <a:t>foo.XYFocusRight</a:t>
            </a:r>
            <a:r>
              <a:rPr lang="en-US" sz="3199" dirty="0">
                <a:solidFill>
                  <a:schemeClr val="tx1">
                    <a:lumMod val="50000"/>
                  </a:schemeClr>
                </a:solidFill>
                <a:latin typeface="Segoe UI Light"/>
              </a:rPr>
              <a:t> = bar;</a:t>
            </a:r>
          </a:p>
        </p:txBody>
      </p:sp>
      <p:cxnSp>
        <p:nvCxnSpPr>
          <p:cNvPr id="19" name="Curved Connector 18"/>
          <p:cNvCxnSpPr>
            <a:stCxn id="15" idx="3"/>
            <a:endCxn id="11" idx="1"/>
          </p:cNvCxnSpPr>
          <p:nvPr/>
        </p:nvCxnSpPr>
        <p:spPr>
          <a:xfrm>
            <a:off x="4005223" y="2606958"/>
            <a:ext cx="793770" cy="3450871"/>
          </a:xfrm>
          <a:prstGeom prst="curvedConnector3">
            <a:avLst>
              <a:gd name="adj1" fmla="val 56399"/>
            </a:avLst>
          </a:prstGeom>
          <a:ln w="57150" cap="flat" cmpd="sng" algn="ctr">
            <a:solidFill>
              <a:srgbClr val="FFFF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Right Triangle 19"/>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5864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3176"/>
            <a:ext cx="11885514" cy="5539978"/>
          </a:xfrm>
        </p:spPr>
        <p:txBody>
          <a:bodyPr/>
          <a:lstStyle/>
          <a:p>
            <a:pPr marL="0" indent="0">
              <a:buNone/>
            </a:pPr>
            <a:r>
              <a:rPr lang="en-US" dirty="0"/>
              <a:t>¿No </a:t>
            </a:r>
            <a:r>
              <a:rPr lang="en-US" dirty="0" err="1"/>
              <a:t>sabes</a:t>
            </a:r>
            <a:r>
              <a:rPr lang="en-US" dirty="0"/>
              <a:t> </a:t>
            </a:r>
            <a:r>
              <a:rPr lang="en-US" dirty="0" err="1"/>
              <a:t>donde</a:t>
            </a:r>
            <a:r>
              <a:rPr lang="en-US" dirty="0"/>
              <a:t> </a:t>
            </a:r>
            <a:r>
              <a:rPr lang="en-US" dirty="0" err="1"/>
              <a:t>esta</a:t>
            </a:r>
            <a:r>
              <a:rPr lang="en-US" dirty="0"/>
              <a:t> el </a:t>
            </a:r>
            <a:r>
              <a:rPr lang="en-US" dirty="0" err="1"/>
              <a:t>foco</a:t>
            </a:r>
            <a:r>
              <a:rPr lang="en-US" dirty="0"/>
              <a:t>? </a:t>
            </a:r>
            <a:r>
              <a:rPr lang="en-US" dirty="0" err="1"/>
              <a:t>Añadimos</a:t>
            </a:r>
            <a:r>
              <a:rPr lang="en-US" dirty="0"/>
              <a:t>:</a:t>
            </a:r>
          </a:p>
          <a:p>
            <a:pPr marL="0" indent="0">
              <a:buNone/>
            </a:pPr>
            <a:endParaRPr lang="en-US" dirty="0">
              <a:solidFill>
                <a:schemeClr val="tx2"/>
              </a:solidFill>
              <a:latin typeface="Consolas" panose="020B0609020204030204" pitchFamily="49" charset="0"/>
            </a:endParaRPr>
          </a:p>
          <a:p>
            <a:pPr marL="0" indent="0">
              <a:buNone/>
            </a:pPr>
            <a:r>
              <a:rPr lang="en-US" sz="2400" dirty="0" err="1">
                <a:solidFill>
                  <a:schemeClr val="tx2"/>
                </a:solidFill>
                <a:latin typeface="Consolas" panose="020B0609020204030204" pitchFamily="49" charset="0"/>
              </a:rPr>
              <a:t>page.GotFocus</a:t>
            </a:r>
            <a:r>
              <a:rPr lang="en-US" sz="2400" dirty="0">
                <a:solidFill>
                  <a:schemeClr val="tx2"/>
                </a:solidFill>
                <a:latin typeface="Consolas" panose="020B0609020204030204" pitchFamily="49" charset="0"/>
              </a:rPr>
              <a:t> += (object sender, </a:t>
            </a:r>
            <a:r>
              <a:rPr lang="en-US" sz="2400" dirty="0" err="1">
                <a:solidFill>
                  <a:schemeClr val="tx2"/>
                </a:solidFill>
                <a:latin typeface="Consolas" panose="020B0609020204030204" pitchFamily="49" charset="0"/>
              </a:rPr>
              <a:t>RoutedEventArgs</a:t>
            </a:r>
            <a:r>
              <a:rPr lang="en-US" sz="2400" dirty="0">
                <a:solidFill>
                  <a:schemeClr val="tx2"/>
                </a:solidFill>
                <a:latin typeface="Consolas" panose="020B0609020204030204" pitchFamily="49" charset="0"/>
              </a:rPr>
              <a:t> e) =&gt; </a:t>
            </a:r>
            <a:br>
              <a:rPr lang="en-US" sz="2400" dirty="0">
                <a:solidFill>
                  <a:schemeClr val="tx2"/>
                </a:solidFill>
                <a:latin typeface="Consolas" panose="020B0609020204030204" pitchFamily="49" charset="0"/>
              </a:rPr>
            </a:b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 focus = </a:t>
            </a:r>
            <a:r>
              <a:rPr lang="en-US" sz="2400" b="1" dirty="0" err="1">
                <a:solidFill>
                  <a:schemeClr val="tx2"/>
                </a:solidFill>
                <a:latin typeface="Consolas" panose="020B0609020204030204" pitchFamily="49" charset="0"/>
              </a:rPr>
              <a:t>FocusManager.GetFocusedElement</a:t>
            </a:r>
            <a:r>
              <a:rPr lang="en-US" sz="2400" b="1" dirty="0">
                <a:solidFill>
                  <a:schemeClr val="tx2"/>
                </a:solidFill>
                <a:latin typeface="Consolas" panose="020B0609020204030204" pitchFamily="49" charset="0"/>
              </a:rPr>
              <a:t>() </a:t>
            </a:r>
          </a:p>
          <a:p>
            <a:pPr marL="0" indent="0">
              <a:buNone/>
            </a:pPr>
            <a:r>
              <a:rPr lang="en-US" sz="2400" dirty="0">
                <a:solidFill>
                  <a:schemeClr val="tx2"/>
                </a:solidFill>
                <a:latin typeface="Consolas" panose="020B0609020204030204" pitchFamily="49" charset="0"/>
              </a:rPr>
              <a:t>                                as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b="1" dirty="0" err="1">
                <a:solidFill>
                  <a:schemeClr val="tx2"/>
                </a:solidFill>
                <a:latin typeface="Consolas" panose="020B0609020204030204" pitchFamily="49" charset="0"/>
              </a:rPr>
              <a:t>Debug.WriteLine</a:t>
            </a:r>
            <a:r>
              <a:rPr lang="en-US" sz="2400" dirty="0">
                <a:solidFill>
                  <a:schemeClr val="tx2"/>
                </a:solidFill>
                <a:latin typeface="Consolas" panose="020B0609020204030204" pitchFamily="49" charset="0"/>
              </a:rPr>
              <a:t>("got focus: " + </a:t>
            </a:r>
            <a:r>
              <a:rPr lang="en-US" sz="2400" dirty="0" err="1">
                <a:solidFill>
                  <a:schemeClr val="tx2"/>
                </a:solidFill>
                <a:latin typeface="Consolas" panose="020B0609020204030204" pitchFamily="49" charset="0"/>
              </a:rPr>
              <a:t>focus.Name</a:t>
            </a:r>
            <a:r>
              <a:rPr lang="en-US" sz="2400" dirty="0">
                <a:solidFill>
                  <a:schemeClr val="tx2"/>
                </a:solidFill>
                <a:latin typeface="Consolas" panose="020B0609020204030204" pitchFamily="49" charset="0"/>
              </a:rPr>
              <a:t> + " (" </a:t>
            </a:r>
          </a:p>
          <a:p>
            <a:pPr marL="0" indent="0">
              <a:buNone/>
            </a:pPr>
            <a:r>
              <a:rPr lang="en-US" sz="2400" dirty="0">
                <a:solidFill>
                  <a:schemeClr val="tx2"/>
                </a:solidFill>
                <a:latin typeface="Consolas" panose="020B0609020204030204" pitchFamily="49" charset="0"/>
              </a:rPr>
              <a:t>                     + </a:t>
            </a:r>
            <a:r>
              <a:rPr lang="en-US" sz="2400" dirty="0" err="1">
                <a:solidFill>
                  <a:schemeClr val="tx2"/>
                </a:solidFill>
                <a:latin typeface="Consolas" panose="020B0609020204030204" pitchFamily="49" charset="0"/>
              </a:rPr>
              <a:t>focus.GetType</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ToString</a:t>
            </a:r>
            <a:r>
              <a:rPr lang="en-US" sz="2400" dirty="0">
                <a:solidFill>
                  <a:schemeClr val="tx2"/>
                </a:solidFill>
                <a:latin typeface="Consolas" panose="020B0609020204030204" pitchFamily="49" charset="0"/>
              </a:rPr>
              <a:t>() + ")");</a:t>
            </a:r>
          </a:p>
          <a:p>
            <a:pPr marL="0" indent="0">
              <a:buNone/>
            </a:pPr>
            <a:r>
              <a:rPr lang="en-US" sz="2400" dirty="0">
                <a:solidFill>
                  <a:schemeClr val="tx2"/>
                </a:solidFill>
                <a:latin typeface="Consolas" panose="020B0609020204030204" pitchFamily="49" charset="0"/>
              </a:rPr>
              <a:t>};</a:t>
            </a:r>
          </a:p>
          <a:p>
            <a:endParaRPr lang="en-US"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endParaRPr>
          </a:p>
        </p:txBody>
      </p:sp>
      <p:sp>
        <p:nvSpPr>
          <p:cNvPr id="3" name="Title 2"/>
          <p:cNvSpPr>
            <a:spLocks noGrp="1"/>
          </p:cNvSpPr>
          <p:nvPr>
            <p:ph type="title"/>
          </p:nvPr>
        </p:nvSpPr>
        <p:spPr/>
        <p:txBody>
          <a:bodyPr/>
          <a:lstStyle/>
          <a:p>
            <a:r>
              <a:rPr lang="en-US" dirty="0"/>
              <a:t>Debugging tips</a:t>
            </a:r>
            <a:br>
              <a:rPr lang="en-US" dirty="0"/>
            </a:br>
            <a:endParaRPr lang="en-US" dirty="0"/>
          </a:p>
        </p:txBody>
      </p:sp>
    </p:spTree>
    <p:extLst>
      <p:ext uri="{BB962C8B-B14F-4D97-AF65-F5344CB8AC3E}">
        <p14:creationId xmlns:p14="http://schemas.microsoft.com/office/powerpoint/2010/main" val="138788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80" dirty="0" err="1"/>
              <a:t>Más</a:t>
            </a:r>
            <a:r>
              <a:rPr lang="en-US" sz="4080" dirty="0"/>
              <a:t> </a:t>
            </a:r>
            <a:r>
              <a:rPr lang="en-US" sz="4080" dirty="0" err="1"/>
              <a:t>trucos</a:t>
            </a:r>
            <a:r>
              <a:rPr lang="en-US" sz="4080" dirty="0"/>
              <a:t> para </a:t>
            </a:r>
            <a:r>
              <a:rPr lang="en-US" sz="4080" dirty="0" err="1"/>
              <a:t>ajustar</a:t>
            </a:r>
            <a:r>
              <a:rPr lang="en-US" sz="4080" dirty="0"/>
              <a:t> la </a:t>
            </a:r>
            <a:r>
              <a:rPr lang="en-US" sz="4080" dirty="0" err="1"/>
              <a:t>experiencia</a:t>
            </a:r>
            <a:r>
              <a:rPr lang="en-US" sz="4080" dirty="0"/>
              <a:t> XY Focus </a:t>
            </a:r>
          </a:p>
        </p:txBody>
      </p:sp>
      <p:sp>
        <p:nvSpPr>
          <p:cNvPr id="6" name="Text Placeholder 5"/>
          <p:cNvSpPr>
            <a:spLocks noGrp="1"/>
          </p:cNvSpPr>
          <p:nvPr>
            <p:ph type="body" sz="quarter" idx="10"/>
          </p:nvPr>
        </p:nvSpPr>
        <p:spPr>
          <a:xfrm>
            <a:off x="3749735" y="1213173"/>
            <a:ext cx="8045491" cy="5598994"/>
          </a:xfrm>
        </p:spPr>
        <p:txBody>
          <a:bodyPr/>
          <a:lstStyle/>
          <a:p>
            <a:r>
              <a:rPr lang="en-US" dirty="0" err="1"/>
              <a:t>Establece</a:t>
            </a:r>
            <a:r>
              <a:rPr lang="en-US" dirty="0"/>
              <a:t> el </a:t>
            </a:r>
            <a:r>
              <a:rPr lang="en-US" dirty="0" err="1"/>
              <a:t>foco</a:t>
            </a:r>
            <a:r>
              <a:rPr lang="en-US" dirty="0"/>
              <a:t> </a:t>
            </a:r>
            <a:r>
              <a:rPr lang="en-US" dirty="0" err="1"/>
              <a:t>inicial</a:t>
            </a:r>
            <a:r>
              <a:rPr lang="en-US" dirty="0"/>
              <a:t> </a:t>
            </a:r>
            <a:r>
              <a:rPr lang="en-US" dirty="0" err="1"/>
              <a:t>en</a:t>
            </a:r>
            <a:r>
              <a:rPr lang="en-US" dirty="0"/>
              <a:t> </a:t>
            </a:r>
            <a:r>
              <a:rPr lang="en-US" dirty="0" err="1"/>
              <a:t>algo</a:t>
            </a:r>
            <a:r>
              <a:rPr lang="en-US" dirty="0"/>
              <a:t> “</a:t>
            </a:r>
            <a:r>
              <a:rPr lang="en-US" dirty="0" err="1"/>
              <a:t>razonable</a:t>
            </a:r>
            <a:r>
              <a:rPr lang="en-US" dirty="0"/>
              <a:t>”</a:t>
            </a:r>
          </a:p>
          <a:p>
            <a:endParaRPr lang="en-US" dirty="0"/>
          </a:p>
          <a:p>
            <a:endParaRPr lang="en-US" dirty="0"/>
          </a:p>
          <a:p>
            <a:r>
              <a:rPr lang="en-US" dirty="0" err="1"/>
              <a:t>Crea</a:t>
            </a:r>
            <a:r>
              <a:rPr lang="en-US" dirty="0"/>
              <a:t> el Layout con el </a:t>
            </a:r>
            <a:r>
              <a:rPr lang="en-US" dirty="0" err="1"/>
              <a:t>ciclo</a:t>
            </a:r>
            <a:r>
              <a:rPr lang="en-US" dirty="0"/>
              <a:t> de </a:t>
            </a:r>
            <a:r>
              <a:rPr lang="en-US" dirty="0" err="1"/>
              <a:t>movimientos</a:t>
            </a:r>
            <a:r>
              <a:rPr lang="en-US" dirty="0"/>
              <a:t> y el </a:t>
            </a:r>
            <a:r>
              <a:rPr lang="en-US" dirty="0" err="1"/>
              <a:t>foco</a:t>
            </a:r>
            <a:r>
              <a:rPr lang="en-US" dirty="0"/>
              <a:t> </a:t>
            </a:r>
            <a:r>
              <a:rPr lang="en-US" dirty="0" err="1"/>
              <a:t>en</a:t>
            </a:r>
            <a:r>
              <a:rPr lang="en-US" dirty="0"/>
              <a:t> </a:t>
            </a:r>
            <a:r>
              <a:rPr lang="en-US" dirty="0" err="1"/>
              <a:t>mente</a:t>
            </a:r>
            <a:r>
              <a:rPr lang="en-US" dirty="0"/>
              <a:t>.</a:t>
            </a:r>
          </a:p>
          <a:p>
            <a:endParaRPr lang="en-US" dirty="0"/>
          </a:p>
          <a:p>
            <a:endParaRPr lang="en-US" dirty="0"/>
          </a:p>
          <a:p>
            <a:r>
              <a:rPr lang="en-US" dirty="0" err="1"/>
              <a:t>Tener</a:t>
            </a:r>
            <a:r>
              <a:rPr lang="en-US" dirty="0"/>
              <a:t> el </a:t>
            </a:r>
            <a:r>
              <a:rPr lang="en-US" dirty="0" err="1"/>
              <a:t>foco</a:t>
            </a:r>
            <a:r>
              <a:rPr lang="en-US" dirty="0"/>
              <a:t> </a:t>
            </a:r>
            <a:r>
              <a:rPr lang="en-US" dirty="0" err="1"/>
              <a:t>en</a:t>
            </a:r>
            <a:r>
              <a:rPr lang="en-US" dirty="0"/>
              <a:t> </a:t>
            </a:r>
            <a:r>
              <a:rPr lang="en-US" dirty="0" err="1"/>
              <a:t>mente</a:t>
            </a:r>
            <a:r>
              <a:rPr lang="en-US" dirty="0"/>
              <a:t> </a:t>
            </a:r>
            <a:r>
              <a:rPr lang="en-US" dirty="0" err="1"/>
              <a:t>también</a:t>
            </a:r>
            <a:r>
              <a:rPr lang="en-US" dirty="0"/>
              <a:t> al </a:t>
            </a:r>
            <a:r>
              <a:rPr lang="en-US" dirty="0" err="1"/>
              <a:t>ajustar</a:t>
            </a:r>
            <a:r>
              <a:rPr lang="en-US" dirty="0"/>
              <a:t> Tamaños, para </a:t>
            </a:r>
            <a:r>
              <a:rPr lang="en-US" dirty="0" err="1"/>
              <a:t>ofrecer</a:t>
            </a:r>
            <a:r>
              <a:rPr lang="en-US" dirty="0"/>
              <a:t> la major </a:t>
            </a:r>
            <a:r>
              <a:rPr lang="en-US" dirty="0" err="1"/>
              <a:t>experiencia</a:t>
            </a:r>
            <a:r>
              <a:rPr lang="en-US" dirty="0"/>
              <a:t> possible </a:t>
            </a:r>
            <a:r>
              <a:rPr lang="en-US" dirty="0" err="1"/>
              <a:t>cuando</a:t>
            </a:r>
            <a:r>
              <a:rPr lang="en-US" dirty="0"/>
              <a:t> </a:t>
            </a:r>
            <a:r>
              <a:rPr lang="en-US" dirty="0" err="1"/>
              <a:t>cambie</a:t>
            </a:r>
            <a:r>
              <a:rPr lang="en-US" dirty="0"/>
              <a:t> el </a:t>
            </a:r>
            <a:r>
              <a:rPr lang="en-US" dirty="0" err="1"/>
              <a:t>mismo</a:t>
            </a:r>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3131558"/>
            <a:ext cx="2925633" cy="1645669"/>
          </a:xfrm>
          <a:prstGeom prst="rect">
            <a:avLst/>
          </a:prstGeom>
        </p:spPr>
      </p:pic>
      <p:pic>
        <p:nvPicPr>
          <p:cNvPr id="12" name="Picture 11"/>
          <p:cNvPicPr>
            <a:picLocks noChangeAspect="1"/>
          </p:cNvPicPr>
          <p:nvPr/>
        </p:nvPicPr>
        <p:blipFill rotWithShape="1">
          <a:blip r:embed="rId4"/>
          <a:srcRect r="5193"/>
          <a:stretch/>
        </p:blipFill>
        <p:spPr>
          <a:xfrm>
            <a:off x="423310" y="1201494"/>
            <a:ext cx="2960721" cy="1564360"/>
          </a:xfrm>
          <a:prstGeom prst="rect">
            <a:avLst/>
          </a:prstGeom>
        </p:spPr>
      </p:pic>
      <p:sp>
        <p:nvSpPr>
          <p:cNvPr id="8" name="Right Arrow 7"/>
          <p:cNvSpPr/>
          <p:nvPr/>
        </p:nvSpPr>
        <p:spPr bwMode="auto">
          <a:xfrm>
            <a:off x="293598" y="1623028"/>
            <a:ext cx="274279" cy="27427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449127" y="5142932"/>
            <a:ext cx="2958290" cy="1709443"/>
            <a:chOff x="448308" y="5143165"/>
            <a:chExt cx="2958710" cy="1709686"/>
          </a:xfrm>
        </p:grpSpPr>
        <p:sp>
          <p:nvSpPr>
            <p:cNvPr id="50" name="Rectangle 49"/>
            <p:cNvSpPr/>
            <p:nvPr/>
          </p:nvSpPr>
          <p:spPr bwMode="auto">
            <a:xfrm>
              <a:off x="448308" y="6029901"/>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48308" y="5143165"/>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45129" y="5348900"/>
              <a:ext cx="411480" cy="411480"/>
              <a:chOff x="5407478" y="7236348"/>
              <a:chExt cx="411480" cy="411480"/>
            </a:xfrm>
          </p:grpSpPr>
          <p:sp>
            <p:nvSpPr>
              <p:cNvPr id="14" name="Rectangle 13"/>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256847" y="5431366"/>
              <a:ext cx="681384" cy="207833"/>
              <a:chOff x="5407478" y="7236348"/>
              <a:chExt cx="411480" cy="411480"/>
            </a:xfrm>
          </p:grpSpPr>
          <p:sp>
            <p:nvSpPr>
              <p:cNvPr id="16" name="Rectangle 1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p:cNvGrpSpPr/>
            <p:nvPr/>
          </p:nvGrpSpPr>
          <p:grpSpPr>
            <a:xfrm>
              <a:off x="2138469" y="5376332"/>
              <a:ext cx="563880" cy="353485"/>
              <a:chOff x="5407478" y="7236348"/>
              <a:chExt cx="411480" cy="411480"/>
            </a:xfrm>
          </p:grpSpPr>
          <p:sp>
            <p:nvSpPr>
              <p:cNvPr id="19" name="Rectangle 18"/>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p:cNvGrpSpPr/>
            <p:nvPr/>
          </p:nvGrpSpPr>
          <p:grpSpPr>
            <a:xfrm>
              <a:off x="2922161" y="5465975"/>
              <a:ext cx="288036" cy="189809"/>
              <a:chOff x="5407478" y="7236348"/>
              <a:chExt cx="411480" cy="411480"/>
            </a:xfrm>
          </p:grpSpPr>
          <p:sp>
            <p:nvSpPr>
              <p:cNvPr id="31" name="Rectangle 30"/>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645129" y="6235636"/>
              <a:ext cx="411480" cy="411480"/>
              <a:chOff x="5407478" y="7236348"/>
              <a:chExt cx="411480" cy="411480"/>
            </a:xfrm>
          </p:grpSpPr>
          <p:sp>
            <p:nvSpPr>
              <p:cNvPr id="37" name="Rectangle 36"/>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p:cNvGrpSpPr/>
            <p:nvPr/>
          </p:nvGrpSpPr>
          <p:grpSpPr>
            <a:xfrm>
              <a:off x="1256847" y="6235636"/>
              <a:ext cx="681384" cy="411480"/>
              <a:chOff x="5407478" y="7236348"/>
              <a:chExt cx="411480" cy="411480"/>
            </a:xfrm>
          </p:grpSpPr>
          <p:sp>
            <p:nvSpPr>
              <p:cNvPr id="40" name="Rectangle 39"/>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p:cNvGrpSpPr/>
            <p:nvPr/>
          </p:nvGrpSpPr>
          <p:grpSpPr>
            <a:xfrm>
              <a:off x="2138469" y="6235637"/>
              <a:ext cx="563880" cy="411479"/>
              <a:chOff x="5407478" y="7236348"/>
              <a:chExt cx="411480" cy="411480"/>
            </a:xfrm>
          </p:grpSpPr>
          <p:sp>
            <p:nvSpPr>
              <p:cNvPr id="43" name="Rectangle 42"/>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2922161" y="6235636"/>
              <a:ext cx="288036" cy="411479"/>
              <a:chOff x="5407478" y="7236348"/>
              <a:chExt cx="411480" cy="411480"/>
            </a:xfrm>
          </p:grpSpPr>
          <p:sp>
            <p:nvSpPr>
              <p:cNvPr id="46" name="Rectangle 4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2923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213174"/>
            <a:ext cx="11885514" cy="3447098"/>
          </a:xfrm>
        </p:spPr>
        <p:txBody>
          <a:bodyPr/>
          <a:lstStyle/>
          <a:p>
            <a:endParaRPr lang="en-US" dirty="0"/>
          </a:p>
          <a:p>
            <a:endParaRPr lang="en-US" dirty="0"/>
          </a:p>
          <a:p>
            <a:endParaRPr lang="en-US" dirty="0"/>
          </a:p>
          <a:p>
            <a:pPr lvl="0"/>
            <a:endParaRPr lang="en-US" dirty="0"/>
          </a:p>
          <a:p>
            <a:pPr lvl="0"/>
            <a:endParaRPr lang="en-US" dirty="0"/>
          </a:p>
        </p:txBody>
      </p:sp>
      <p:sp>
        <p:nvSpPr>
          <p:cNvPr id="2" name="Title 1"/>
          <p:cNvSpPr>
            <a:spLocks noGrp="1"/>
          </p:cNvSpPr>
          <p:nvPr>
            <p:ph type="title"/>
          </p:nvPr>
        </p:nvSpPr>
        <p:spPr/>
        <p:txBody>
          <a:bodyPr/>
          <a:lstStyle/>
          <a:p>
            <a:pPr lvl="0"/>
            <a:r>
              <a:rPr lang="en-US" sz="4488" dirty="0" err="1"/>
              <a:t>Gestión</a:t>
            </a:r>
            <a:r>
              <a:rPr lang="en-US" sz="4488" dirty="0"/>
              <a:t> de ‘</a:t>
            </a:r>
            <a:r>
              <a:rPr lang="en-US" sz="4488" dirty="0" err="1"/>
              <a:t>trampas</a:t>
            </a:r>
            <a:r>
              <a:rPr lang="en-US" sz="4488" dirty="0"/>
              <a:t> de </a:t>
            </a:r>
            <a:r>
              <a:rPr lang="en-US" sz="4488" dirty="0" err="1"/>
              <a:t>enfoque</a:t>
            </a:r>
            <a:r>
              <a:rPr lang="en-US" sz="4488" dirty="0"/>
              <a:t>’ e </a:t>
            </a:r>
            <a:r>
              <a:rPr lang="en-US" sz="4488" dirty="0" err="1"/>
              <a:t>interacciones</a:t>
            </a:r>
            <a:r>
              <a:rPr lang="en-US" sz="4488" dirty="0"/>
              <a:t> </a:t>
            </a:r>
            <a:r>
              <a:rPr lang="en-US" sz="4488" dirty="0" err="1"/>
              <a:t>complejas</a:t>
            </a:r>
            <a:endParaRPr lang="en-US" sz="4488"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128123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5057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36187" y="1350491"/>
            <a:ext cx="11885514" cy="385011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p:txBody>
      </p:sp>
      <p:sp>
        <p:nvSpPr>
          <p:cNvPr id="2" name="Title 1"/>
          <p:cNvSpPr>
            <a:spLocks noGrp="1"/>
          </p:cNvSpPr>
          <p:nvPr>
            <p:ph type="title"/>
          </p:nvPr>
        </p:nvSpPr>
        <p:spPr/>
        <p:txBody>
          <a:bodyPr/>
          <a:lstStyle/>
          <a:p>
            <a:pPr lvl="0"/>
            <a:r>
              <a:rPr lang="en-US" dirty="0" err="1"/>
              <a:t>Mejorar</a:t>
            </a:r>
            <a:r>
              <a:rPr lang="en-US" dirty="0"/>
              <a:t> el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938273"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9758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4"/>
            <a:ext cx="11885514" cy="44024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a:stCxn id="12"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bwMode="auto">
          <a:xfrm>
            <a:off x="5669681"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6204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5"/>
            <a:ext cx="11885514" cy="578350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solidFill>
                <a:schemeClr val="tx1"/>
              </a:soli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B para “</a:t>
            </a:r>
            <a:r>
              <a:rPr lang="en-US" sz="3199" dirty="0" err="1">
                <a:solidFill>
                  <a:schemeClr val="tx1"/>
                </a:solidFill>
                <a:latin typeface="Segoe UI Light"/>
              </a:rPr>
              <a:t>desenganchar</a:t>
            </a:r>
            <a:r>
              <a:rPr lang="en-US" sz="3199" dirty="0">
                <a:solidFill>
                  <a:schemeClr val="tx1"/>
                </a:solidFill>
                <a:latin typeface="Segoe UI Light"/>
              </a:rPr>
              <a:t>.”</a:t>
            </a:r>
          </a:p>
          <a:p>
            <a:pPr marL="0" indent="0" defTabSz="932563">
              <a:buNone/>
              <a:defRPr/>
            </a:pPr>
            <a:endParaRPr lang="en-US" sz="2400" dirty="0">
              <a:solidFill>
                <a:schemeClr val="tx1"/>
              </a:solidFill>
              <a:latin typeface="Segoe UI Light"/>
            </a:endParaRPr>
          </a:p>
          <a:p>
            <a:pPr marL="0" indent="0" defTabSz="932563">
              <a:buNone/>
              <a:defRPr/>
            </a:pPr>
            <a:r>
              <a:rPr lang="en-US" sz="2400" dirty="0" err="1">
                <a:solidFill>
                  <a:schemeClr val="tx1"/>
                </a:solidFill>
                <a:latin typeface="Consolas" panose="020B0609020204030204" pitchFamily="49" charset="0"/>
              </a:rPr>
              <a:t>control.IsFocusEngagmentEnabled</a:t>
            </a:r>
            <a:r>
              <a:rPr lang="en-US" sz="2400" dirty="0">
                <a:solidFill>
                  <a:schemeClr val="tx1"/>
                </a:solidFill>
                <a:latin typeface="Consolas" panose="020B0609020204030204" pitchFamily="49" charset="0"/>
              </a:rPr>
              <a:t>="true"</a:t>
            </a:r>
            <a:r>
              <a:rPr lang="en-US" sz="2400" dirty="0">
                <a:solidFill>
                  <a:schemeClr val="tx1"/>
                </a:solidFill>
                <a:latin typeface="Segoe UI Light"/>
              </a:rPr>
              <a:t> (</a:t>
            </a:r>
            <a:r>
              <a:rPr lang="en-US" sz="2400" dirty="0" err="1">
                <a:solidFill>
                  <a:schemeClr val="tx1"/>
                </a:solidFill>
                <a:latin typeface="Segoe UI Light"/>
              </a:rPr>
              <a:t>por</a:t>
            </a:r>
            <a:r>
              <a:rPr lang="en-US" sz="2400" dirty="0">
                <a:solidFill>
                  <a:schemeClr val="tx1"/>
                </a:solidFill>
                <a:latin typeface="Segoe UI Light"/>
              </a:rPr>
              <a:t> </a:t>
            </a:r>
            <a:r>
              <a:rPr lang="en-US" sz="2400" dirty="0" err="1">
                <a:solidFill>
                  <a:schemeClr val="tx1"/>
                </a:solidFill>
                <a:latin typeface="Segoe UI Light"/>
              </a:rPr>
              <a:t>defecto</a:t>
            </a:r>
            <a:r>
              <a:rPr lang="en-US" sz="2400" dirty="0">
                <a:solidFill>
                  <a:schemeClr val="tx1"/>
                </a:solidFill>
                <a:latin typeface="Segoe UI Light"/>
              </a:rPr>
              <a:t> </a:t>
            </a:r>
            <a:r>
              <a:rPr lang="en-US" sz="2400" dirty="0" err="1">
                <a:solidFill>
                  <a:schemeClr val="tx1"/>
                </a:solidFill>
                <a:latin typeface="Segoe UI Light"/>
              </a:rPr>
              <a:t>en</a:t>
            </a:r>
            <a:r>
              <a:rPr lang="en-US" sz="2400" dirty="0">
                <a:solidFill>
                  <a:schemeClr val="tx1"/>
                </a:solidFill>
                <a:latin typeface="Segoe UI Light"/>
              </a:rPr>
              <a:t> el Slider)</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6" name="Rounded Rectangle 15"/>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p:cNvCxnSpPr>
            <a:stCxn id="16"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093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5332411"/>
          </a:xfrm>
        </p:spPr>
        <p:txBody>
          <a:bodyPr/>
          <a:lstStyle/>
          <a:p>
            <a:r>
              <a:rPr lang="en-US" sz="2800" dirty="0"/>
              <a:t>Universal Windows Platform</a:t>
            </a:r>
          </a:p>
          <a:p>
            <a:r>
              <a:rPr lang="en-US" sz="2800" dirty="0" err="1"/>
              <a:t>Activar</a:t>
            </a:r>
            <a:r>
              <a:rPr lang="en-US" sz="2800" dirty="0"/>
              <a:t> Dev mode</a:t>
            </a:r>
          </a:p>
          <a:p>
            <a:r>
              <a:rPr lang="en-US" sz="2800" dirty="0" err="1"/>
              <a:t>Adaptar</a:t>
            </a:r>
            <a:r>
              <a:rPr lang="en-US" sz="2800" dirty="0"/>
              <a:t> Layout y </a:t>
            </a:r>
            <a:r>
              <a:rPr lang="en-US" sz="2800" dirty="0" err="1"/>
              <a:t>GamePad</a:t>
            </a:r>
            <a:endParaRPr lang="en-US" sz="2800" dirty="0"/>
          </a:p>
          <a:p>
            <a:pPr lvl="1"/>
            <a:r>
              <a:rPr lang="en-US" sz="1400" dirty="0" err="1"/>
              <a:t>Uso</a:t>
            </a:r>
            <a:r>
              <a:rPr lang="en-US" sz="1400" dirty="0"/>
              <a:t> del </a:t>
            </a:r>
            <a:r>
              <a:rPr lang="en-US" sz="1400" dirty="0" err="1"/>
              <a:t>GamePad</a:t>
            </a:r>
            <a:endParaRPr lang="en-US" sz="1400" dirty="0"/>
          </a:p>
          <a:p>
            <a:pPr lvl="1"/>
            <a:r>
              <a:rPr lang="en-US" sz="1400" dirty="0"/>
              <a:t>XY Focus</a:t>
            </a:r>
          </a:p>
          <a:p>
            <a:pPr lvl="1"/>
            <a:r>
              <a:rPr lang="en-US" sz="1400" dirty="0"/>
              <a:t>Debugging tips</a:t>
            </a:r>
          </a:p>
          <a:p>
            <a:r>
              <a:rPr lang="en-US" sz="2800" dirty="0" err="1"/>
              <a:t>Adaptar</a:t>
            </a:r>
            <a:r>
              <a:rPr lang="en-US" sz="2800" dirty="0"/>
              <a:t> a TV</a:t>
            </a:r>
          </a:p>
          <a:p>
            <a:pPr lvl="1"/>
            <a:r>
              <a:rPr lang="en-US" sz="1400" dirty="0"/>
              <a:t>TV-safe area</a:t>
            </a:r>
          </a:p>
          <a:p>
            <a:pPr lvl="1"/>
            <a:r>
              <a:rPr lang="en-US" sz="1400" dirty="0"/>
              <a:t>TV-safe Colors</a:t>
            </a:r>
          </a:p>
          <a:p>
            <a:r>
              <a:rPr lang="en-US" sz="2800" dirty="0"/>
              <a:t>La </a:t>
            </a:r>
            <a:r>
              <a:rPr lang="en-US" sz="2800" dirty="0" err="1"/>
              <a:t>experiencia</a:t>
            </a:r>
            <a:r>
              <a:rPr lang="en-US" sz="2800" dirty="0"/>
              <a:t> con “10 pies”</a:t>
            </a:r>
          </a:p>
          <a:p>
            <a:pPr lvl="1"/>
            <a:r>
              <a:rPr lang="en-US" sz="1400" dirty="0" err="1"/>
              <a:t>Conceptos</a:t>
            </a:r>
            <a:r>
              <a:rPr lang="en-US" sz="1400" dirty="0"/>
              <a:t> </a:t>
            </a:r>
            <a:r>
              <a:rPr lang="en-US" sz="1400" dirty="0" err="1"/>
              <a:t>básicos</a:t>
            </a:r>
            <a:r>
              <a:rPr lang="en-US" sz="1400" dirty="0"/>
              <a:t> de </a:t>
            </a:r>
            <a:r>
              <a:rPr lang="en-US" sz="1400" dirty="0" err="1"/>
              <a:t>diseño</a:t>
            </a:r>
            <a:endParaRPr lang="en-US" sz="1400" dirty="0"/>
          </a:p>
          <a:p>
            <a:r>
              <a:rPr lang="en-US" sz="2800" dirty="0"/>
              <a:t>Apps “de </a:t>
            </a:r>
            <a:r>
              <a:rPr lang="en-US" sz="2800" dirty="0" err="1"/>
              <a:t>verdad</a:t>
            </a:r>
            <a:r>
              <a:rPr lang="en-US" sz="2800" dirty="0"/>
              <a:t>”</a:t>
            </a:r>
          </a:p>
          <a:p>
            <a:pPr lvl="1"/>
            <a:r>
              <a:rPr lang="en-US" sz="1400" dirty="0" err="1"/>
              <a:t>Potenciando</a:t>
            </a:r>
            <a:r>
              <a:rPr lang="en-US" sz="1400" dirty="0"/>
              <a:t> </a:t>
            </a:r>
            <a:r>
              <a:rPr lang="en-US" sz="1400" dirty="0" err="1"/>
              <a:t>aplicaciones</a:t>
            </a:r>
            <a:r>
              <a:rPr lang="en-US" sz="1400" dirty="0"/>
              <a:t> (</a:t>
            </a:r>
            <a:r>
              <a:rPr lang="en-US" sz="1400" dirty="0" err="1"/>
              <a:t>Uso</a:t>
            </a:r>
            <a:r>
              <a:rPr lang="en-US" sz="1400" dirty="0"/>
              <a:t> de </a:t>
            </a:r>
            <a:r>
              <a:rPr lang="en-US" sz="1400" dirty="0" err="1"/>
              <a:t>efectos</a:t>
            </a:r>
            <a:r>
              <a:rPr lang="en-US" sz="1400" dirty="0"/>
              <a:t>, 3D, etc.)</a:t>
            </a:r>
          </a:p>
          <a:p>
            <a:pPr lvl="1"/>
            <a:r>
              <a:rPr lang="en-US" sz="1400" dirty="0"/>
              <a:t>¿</a:t>
            </a:r>
            <a:r>
              <a:rPr lang="en-US" sz="1400" dirty="0" err="1"/>
              <a:t>Qué</a:t>
            </a:r>
            <a:r>
              <a:rPr lang="en-US" sz="1400" dirty="0"/>
              <a:t> </a:t>
            </a:r>
            <a:r>
              <a:rPr lang="en-US" sz="1400" dirty="0" err="1"/>
              <a:t>pasa</a:t>
            </a:r>
            <a:r>
              <a:rPr lang="en-US" sz="1400" dirty="0"/>
              <a:t> con </a:t>
            </a:r>
            <a:r>
              <a:rPr lang="en-US" sz="1400" dirty="0" err="1"/>
              <a:t>los</a:t>
            </a:r>
            <a:r>
              <a:rPr lang="en-US" sz="1400" dirty="0"/>
              <a:t> </a:t>
            </a:r>
            <a:r>
              <a:rPr lang="en-US" sz="1400" dirty="0" err="1"/>
              <a:t>juegos</a:t>
            </a:r>
            <a:r>
              <a:rPr lang="en-US" sz="1400" dirty="0"/>
              <a:t>?</a:t>
            </a:r>
          </a:p>
          <a:p>
            <a:r>
              <a:rPr lang="en-US" sz="2800" dirty="0" err="1"/>
              <a:t>Publicación</a:t>
            </a:r>
            <a:endParaRPr lang="en-US" sz="2800" dirty="0"/>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8397" y="5965765"/>
            <a:ext cx="4828491" cy="738664"/>
          </a:xfrm>
        </p:spPr>
        <p:txBody>
          <a:bodyPr/>
          <a:lstStyle/>
          <a:p>
            <a:pPr algn="ctr"/>
            <a:r>
              <a:rPr lang="en-US" sz="2000" dirty="0" err="1"/>
              <a:t>Por</a:t>
            </a:r>
            <a:r>
              <a:rPr lang="en-US" sz="2000" dirty="0"/>
              <a:t> </a:t>
            </a:r>
            <a:r>
              <a:rPr lang="en-US" sz="2000" dirty="0" err="1"/>
              <a:t>defecto</a:t>
            </a:r>
            <a:r>
              <a:rPr lang="en-US" sz="2000" dirty="0"/>
              <a:t>, </a:t>
            </a:r>
            <a:r>
              <a:rPr lang="en-US" sz="2000" dirty="0" err="1"/>
              <a:t>foco</a:t>
            </a:r>
            <a:r>
              <a:rPr lang="en-US" sz="2000" dirty="0"/>
              <a:t> </a:t>
            </a:r>
            <a:r>
              <a:rPr lang="en-US" sz="2000" dirty="0" err="1"/>
              <a:t>tradicional</a:t>
            </a:r>
            <a:r>
              <a:rPr lang="en-US" sz="2000" dirty="0"/>
              <a:t> con “marching ants”</a:t>
            </a:r>
          </a:p>
        </p:txBody>
      </p:sp>
      <p:sp>
        <p:nvSpPr>
          <p:cNvPr id="2" name="Title 1"/>
          <p:cNvSpPr>
            <a:spLocks noGrp="1"/>
          </p:cNvSpPr>
          <p:nvPr>
            <p:ph type="title"/>
          </p:nvPr>
        </p:nvSpPr>
        <p:spPr/>
        <p:txBody>
          <a:bodyPr/>
          <a:lstStyle/>
          <a:p>
            <a:pPr lvl="0"/>
            <a:r>
              <a:rPr lang="en-US" dirty="0" err="1"/>
              <a:t>Mostrando</a:t>
            </a:r>
            <a:r>
              <a:rPr lang="en-US" dirty="0"/>
              <a:t> el </a:t>
            </a:r>
            <a:r>
              <a:rPr lang="en-US" dirty="0" err="1"/>
              <a:t>foco</a:t>
            </a:r>
            <a:r>
              <a:rPr lang="en-US" dirty="0"/>
              <a:t>…</a:t>
            </a:r>
          </a:p>
        </p:txBody>
      </p:sp>
      <p:pic>
        <p:nvPicPr>
          <p:cNvPr id="10"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1" name="Down Arrow 10"/>
          <p:cNvSpPr/>
          <p:nvPr/>
        </p:nvSpPr>
        <p:spPr>
          <a:xfrm rot="2997014">
            <a:off x="2918708" y="429380"/>
            <a:ext cx="1113498" cy="1452721"/>
          </a:xfrm>
          <a:prstGeom prst="downArrow">
            <a:avLst/>
          </a:prstGeom>
          <a:solidFill>
            <a:srgbClr val="FF0000"/>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endParaRPr lang="en-US">
              <a:solidFill>
                <a:srgbClr val="FFFFFF"/>
              </a:solidFill>
              <a:latin typeface="Segoe UI"/>
            </a:endParaRPr>
          </a:p>
        </p:txBody>
      </p:sp>
    </p:spTree>
    <p:extLst>
      <p:ext uri="{BB962C8B-B14F-4D97-AF65-F5344CB8AC3E}">
        <p14:creationId xmlns:p14="http://schemas.microsoft.com/office/powerpoint/2010/main" val="321722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Foco</a:t>
            </a:r>
            <a:r>
              <a:rPr lang="en-US" dirty="0"/>
              <a:t> de </a:t>
            </a:r>
            <a:r>
              <a:rPr lang="en-US" dirty="0" err="1"/>
              <a:t>alta</a:t>
            </a:r>
            <a:r>
              <a:rPr lang="en-US" dirty="0"/>
              <a:t> </a:t>
            </a:r>
            <a:r>
              <a:rPr lang="en-US" dirty="0" err="1"/>
              <a:t>visibilidad</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3"/>
            <a:ext cx="4828491" cy="4695159"/>
          </a:xfrm>
          <a:prstGeom prst="rect">
            <a:avLst/>
          </a:prstGeom>
        </p:spPr>
      </p:pic>
      <p:pic>
        <p:nvPicPr>
          <p:cNvPr id="1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6" name="Text Placeholder 4"/>
          <p:cNvSpPr txBox="1">
            <a:spLocks/>
          </p:cNvSpPr>
          <p:nvPr/>
        </p:nvSpPr>
        <p:spPr>
          <a:xfrm>
            <a:off x="458397" y="5965765"/>
            <a:ext cx="4828491" cy="46715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2000" dirty="0" err="1">
                <a:solidFill>
                  <a:schemeClr val="tx2"/>
                </a:solidFill>
                <a:latin typeface="Segoe UI Light"/>
              </a:rPr>
              <a:t>Foco</a:t>
            </a:r>
            <a:r>
              <a:rPr lang="en-US" sz="2000" dirty="0">
                <a:solidFill>
                  <a:schemeClr val="tx2"/>
                </a:solidFill>
                <a:latin typeface="Segoe UI Light"/>
              </a:rPr>
              <a:t> con </a:t>
            </a:r>
            <a:r>
              <a:rPr lang="en-US" sz="2000" dirty="0" err="1">
                <a:solidFill>
                  <a:schemeClr val="tx2"/>
                </a:solidFill>
                <a:latin typeface="Segoe UI Light"/>
              </a:rPr>
              <a:t>alta</a:t>
            </a:r>
            <a:r>
              <a:rPr lang="en-US" sz="2000" dirty="0">
                <a:solidFill>
                  <a:schemeClr val="tx2"/>
                </a:solidFill>
                <a:latin typeface="Segoe UI Light"/>
              </a:rPr>
              <a:t> </a:t>
            </a:r>
            <a:r>
              <a:rPr lang="en-US" sz="2000" dirty="0" err="1">
                <a:solidFill>
                  <a:schemeClr val="tx2"/>
                </a:solidFill>
                <a:latin typeface="Segoe UI Light"/>
              </a:rPr>
              <a:t>visibilidad</a:t>
            </a:r>
            <a:endParaRPr lang="en-US" sz="2000" dirty="0">
              <a:solidFill>
                <a:schemeClr val="tx2"/>
              </a:solidFill>
              <a:latin typeface="Segoe UI Light"/>
            </a:endParaRPr>
          </a:p>
        </p:txBody>
      </p:sp>
    </p:spTree>
    <p:extLst>
      <p:ext uri="{BB962C8B-B14F-4D97-AF65-F5344CB8AC3E}">
        <p14:creationId xmlns:p14="http://schemas.microsoft.com/office/powerpoint/2010/main" val="1754230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88" dirty="0" err="1"/>
              <a:t>Configurando</a:t>
            </a:r>
            <a:r>
              <a:rPr lang="en-US" sz="4488" dirty="0"/>
              <a:t> </a:t>
            </a:r>
            <a:r>
              <a:rPr lang="en-US" sz="4488" dirty="0" err="1"/>
              <a:t>alta</a:t>
            </a:r>
            <a:r>
              <a:rPr lang="en-US" sz="4488" dirty="0"/>
              <a:t> </a:t>
            </a:r>
            <a:r>
              <a:rPr lang="en-US" sz="4488" dirty="0" err="1"/>
              <a:t>visibilidad</a:t>
            </a:r>
            <a:r>
              <a:rPr lang="en-US" sz="4488" dirty="0"/>
              <a:t> </a:t>
            </a:r>
            <a:r>
              <a:rPr lang="en-US" sz="4488" dirty="0" err="1"/>
              <a:t>en</a:t>
            </a:r>
            <a:r>
              <a:rPr lang="en-US" sz="4488" dirty="0"/>
              <a:t> </a:t>
            </a:r>
            <a:r>
              <a:rPr lang="en-US" sz="4488" dirty="0" err="1"/>
              <a:t>foco</a:t>
            </a:r>
            <a:endParaRPr lang="en-US" sz="4488" dirty="0"/>
          </a:p>
        </p:txBody>
      </p:sp>
      <p:pic>
        <p:nvPicPr>
          <p:cNvPr id="4" name="Content Placeholder 3"/>
          <p:cNvPicPr>
            <a:picLocks noChangeAspect="1"/>
          </p:cNvPicPr>
          <p:nvPr/>
        </p:nvPicPr>
        <p:blipFill rotWithShape="1">
          <a:blip r:embed="rId3"/>
          <a:srcRect r="42975"/>
          <a:stretch/>
        </p:blipFill>
        <p:spPr>
          <a:xfrm>
            <a:off x="425754" y="5368459"/>
            <a:ext cx="3842322" cy="1328715"/>
          </a:xfrm>
          <a:prstGeom prst="rect">
            <a:avLst/>
          </a:prstGeom>
        </p:spPr>
      </p:pic>
      <p:grpSp>
        <p:nvGrpSpPr>
          <p:cNvPr id="12" name="Group 11"/>
          <p:cNvGrpSpPr/>
          <p:nvPr/>
        </p:nvGrpSpPr>
        <p:grpSpPr>
          <a:xfrm>
            <a:off x="431177" y="1213174"/>
            <a:ext cx="3836900" cy="1376951"/>
            <a:chOff x="823335" y="1207469"/>
            <a:chExt cx="4114757" cy="1476667"/>
          </a:xfrm>
        </p:grpSpPr>
        <p:pic>
          <p:nvPicPr>
            <p:cNvPr id="7" name="Picture 6"/>
            <p:cNvPicPr>
              <a:picLocks noChangeAspect="1"/>
            </p:cNvPicPr>
            <p:nvPr/>
          </p:nvPicPr>
          <p:blipFill rotWithShape="1">
            <a:blip r:embed="rId4"/>
            <a:srcRect l="4734" r="9527"/>
            <a:stretch/>
          </p:blipFill>
          <p:spPr>
            <a:xfrm>
              <a:off x="823336" y="1207469"/>
              <a:ext cx="4114756" cy="1476667"/>
            </a:xfrm>
            <a:prstGeom prst="rect">
              <a:avLst/>
            </a:prstGeom>
          </p:spPr>
        </p:pic>
        <p:pic>
          <p:nvPicPr>
            <p:cNvPr id="8" name="Picture 7"/>
            <p:cNvPicPr>
              <a:picLocks noChangeAspect="1"/>
            </p:cNvPicPr>
            <p:nvPr/>
          </p:nvPicPr>
          <p:blipFill rotWithShape="1">
            <a:blip r:embed="rId4"/>
            <a:srcRect l="4408" r="51770"/>
            <a:stretch/>
          </p:blipFill>
          <p:spPr>
            <a:xfrm>
              <a:off x="823335" y="1207469"/>
              <a:ext cx="2103097" cy="1476667"/>
            </a:xfrm>
            <a:prstGeom prst="rect">
              <a:avLst/>
            </a:prstGeom>
          </p:spPr>
        </p:pic>
        <p:sp>
          <p:nvSpPr>
            <p:cNvPr id="9" name="Right Arrow 8"/>
            <p:cNvSpPr/>
            <p:nvPr/>
          </p:nvSpPr>
          <p:spPr bwMode="auto">
            <a:xfrm>
              <a:off x="2652116" y="1662767"/>
              <a:ext cx="305868" cy="56607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Rectangle 9"/>
          <p:cNvSpPr/>
          <p:nvPr/>
        </p:nvSpPr>
        <p:spPr>
          <a:xfrm>
            <a:off x="4389717" y="1176920"/>
            <a:ext cx="7927958" cy="5869344"/>
          </a:xfrm>
          <a:prstGeom prst="rect">
            <a:avLst/>
          </a:prstGeom>
        </p:spPr>
        <p:txBody>
          <a:bodyPr wrap="square">
            <a:spAutoFit/>
          </a:bodyPr>
          <a:lstStyle/>
          <a:p>
            <a:pPr defTabSz="932563">
              <a:defRPr/>
            </a:pPr>
            <a:r>
              <a:rPr lang="en-US" sz="3199" dirty="0">
                <a:solidFill>
                  <a:schemeClr val="tx2"/>
                </a:solidFill>
                <a:latin typeface="Segoe UI"/>
              </a:rPr>
              <a:t>De forma </a:t>
            </a:r>
            <a:r>
              <a:rPr lang="en-US" sz="3199" dirty="0" err="1">
                <a:solidFill>
                  <a:schemeClr val="tx2"/>
                </a:solidFill>
                <a:latin typeface="Segoe UI"/>
              </a:rPr>
              <a:t>predeterminada</a:t>
            </a:r>
            <a:r>
              <a:rPr lang="en-US" sz="3199" dirty="0">
                <a:solidFill>
                  <a:schemeClr val="tx2"/>
                </a:solidFill>
                <a:latin typeface="Segoe UI"/>
              </a:rPr>
              <a:t> </a:t>
            </a:r>
            <a:r>
              <a:rPr lang="en-US" sz="3199" dirty="0" err="1">
                <a:solidFill>
                  <a:schemeClr val="tx2"/>
                </a:solidFill>
                <a:latin typeface="Segoe UI"/>
              </a:rPr>
              <a:t>en</a:t>
            </a:r>
            <a:r>
              <a:rPr lang="en-US" sz="3199" dirty="0">
                <a:solidFill>
                  <a:schemeClr val="tx2"/>
                </a:solidFill>
                <a:latin typeface="Segoe UI"/>
              </a:rPr>
              <a:t> la </a:t>
            </a:r>
            <a:r>
              <a:rPr lang="en-US" sz="3199" dirty="0" err="1">
                <a:solidFill>
                  <a:schemeClr val="tx2"/>
                </a:solidFill>
                <a:latin typeface="Segoe UI"/>
              </a:rPr>
              <a:t>próxima</a:t>
            </a:r>
            <a:r>
              <a:rPr lang="en-US" sz="3199" dirty="0">
                <a:solidFill>
                  <a:schemeClr val="tx2"/>
                </a:solidFill>
                <a:latin typeface="Segoe UI"/>
              </a:rPr>
              <a:t> </a:t>
            </a:r>
            <a:r>
              <a:rPr lang="en-US" sz="3199" dirty="0" err="1">
                <a:solidFill>
                  <a:schemeClr val="tx2"/>
                </a:solidFill>
                <a:latin typeface="Segoe UI"/>
              </a:rPr>
              <a:t>actualización</a:t>
            </a:r>
            <a:r>
              <a:rPr lang="en-US" sz="3199" dirty="0">
                <a:solidFill>
                  <a:schemeClr val="tx2"/>
                </a:solidFill>
                <a:latin typeface="Segoe UI"/>
              </a:rPr>
              <a:t> de Windows 10</a:t>
            </a:r>
          </a:p>
          <a:p>
            <a:pPr defTabSz="932563">
              <a:defRPr/>
            </a:pP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Application.FocusVisualKind</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HighVisibility</a:t>
            </a:r>
            <a:r>
              <a:rPr lang="en-US" sz="2400" dirty="0">
                <a:solidFill>
                  <a:schemeClr val="tx2"/>
                </a:solidFill>
                <a:latin typeface="Consolas" panose="020B0609020204030204" pitchFamily="49" charset="0"/>
              </a:rPr>
              <a:t>"</a:t>
            </a:r>
          </a:p>
          <a:p>
            <a:pPr defTabSz="932563">
              <a:defRPr/>
            </a:pPr>
            <a:endParaRPr lang="en-US" sz="2800" dirty="0">
              <a:solidFill>
                <a:schemeClr val="tx2"/>
              </a:solidFill>
              <a:latin typeface="Segoe UI Light"/>
            </a:endParaRPr>
          </a:p>
          <a:p>
            <a:pPr defTabSz="932563">
              <a:defRPr/>
            </a:pPr>
            <a:r>
              <a:rPr lang="en-US" sz="3599" dirty="0" err="1">
                <a:solidFill>
                  <a:schemeClr val="tx2"/>
                </a:solidFill>
                <a:latin typeface="Segoe UI"/>
              </a:rPr>
              <a:t>Puede</a:t>
            </a:r>
            <a:r>
              <a:rPr lang="en-US" sz="3599" dirty="0">
                <a:solidFill>
                  <a:schemeClr val="tx2"/>
                </a:solidFill>
                <a:latin typeface="Segoe UI"/>
              </a:rPr>
              <a:t> </a:t>
            </a:r>
            <a:r>
              <a:rPr lang="en-US" sz="3599" dirty="0" err="1">
                <a:solidFill>
                  <a:schemeClr val="tx2"/>
                </a:solidFill>
                <a:latin typeface="Segoe UI"/>
              </a:rPr>
              <a:t>ser</a:t>
            </a:r>
            <a:r>
              <a:rPr lang="en-US" sz="3599" dirty="0">
                <a:solidFill>
                  <a:schemeClr val="tx2"/>
                </a:solidFill>
                <a:latin typeface="Segoe UI"/>
              </a:rPr>
              <a:t> </a:t>
            </a:r>
            <a:r>
              <a:rPr lang="en-US" sz="3599" dirty="0" err="1">
                <a:solidFill>
                  <a:schemeClr val="tx2"/>
                </a:solidFill>
                <a:latin typeface="Segoe UI"/>
              </a:rPr>
              <a:t>ajustado</a:t>
            </a:r>
            <a:r>
              <a:rPr lang="en-US" sz="3599" dirty="0">
                <a:solidFill>
                  <a:schemeClr val="tx2"/>
                </a:solidFill>
                <a:latin typeface="Segoe UI"/>
              </a:rPr>
              <a:t> ´</a:t>
            </a:r>
            <a:r>
              <a:rPr lang="en-US" sz="3599" dirty="0" err="1">
                <a:solidFill>
                  <a:schemeClr val="tx2"/>
                </a:solidFill>
                <a:latin typeface="Segoe UI"/>
              </a:rPr>
              <a:t>por</a:t>
            </a:r>
            <a:r>
              <a:rPr lang="en-US" sz="3599" dirty="0">
                <a:solidFill>
                  <a:schemeClr val="tx2"/>
                </a:solidFill>
                <a:latin typeface="Segoe UI"/>
              </a:rPr>
              <a:t> element visual</a:t>
            </a:r>
          </a:p>
          <a:p>
            <a:pPr defTabSz="932563">
              <a:defRPr/>
            </a:pPr>
            <a:endParaRPr lang="en-US" sz="3599" dirty="0">
              <a:solidFill>
                <a:schemeClr val="tx2"/>
              </a:solidFill>
              <a:latin typeface="Segoe UI"/>
            </a:endParaRPr>
          </a:p>
          <a:p>
            <a:pPr defTabSz="932563">
              <a:defRPr/>
            </a:pPr>
            <a:r>
              <a:rPr lang="en-US" sz="2400" dirty="0" err="1">
                <a:solidFill>
                  <a:schemeClr val="tx2"/>
                </a:solidFill>
                <a:latin typeface="Consolas" panose="020B0609020204030204" pitchFamily="49" charset="0"/>
              </a:rPr>
              <a:t>FocusVisualMargin</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FocusVisualPrimaryThickness</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FocusVisualSecondaryThickness</a:t>
            </a:r>
            <a:endParaRPr lang="en-US" sz="2400" dirty="0">
              <a:solidFill>
                <a:schemeClr val="tx2"/>
              </a:solidFill>
              <a:latin typeface="Consolas" panose="020B0609020204030204" pitchFamily="49" charset="0"/>
            </a:endParaRPr>
          </a:p>
        </p:txBody>
      </p:sp>
      <p:pic>
        <p:nvPicPr>
          <p:cNvPr id="11" name="Content Placeholder 3"/>
          <p:cNvPicPr>
            <a:picLocks noChangeAspect="1"/>
          </p:cNvPicPr>
          <p:nvPr/>
        </p:nvPicPr>
        <p:blipFill rotWithShape="1">
          <a:blip r:embed="rId3"/>
          <a:srcRect l="56989"/>
          <a:stretch/>
        </p:blipFill>
        <p:spPr>
          <a:xfrm>
            <a:off x="425754" y="3448512"/>
            <a:ext cx="3842322" cy="1761638"/>
          </a:xfrm>
          <a:prstGeom prst="rect">
            <a:avLst/>
          </a:prstGeom>
        </p:spPr>
      </p:pic>
    </p:spTree>
    <p:extLst>
      <p:ext uri="{BB962C8B-B14F-4D97-AF65-F5344CB8AC3E}">
        <p14:creationId xmlns:p14="http://schemas.microsoft.com/office/powerpoint/2010/main" val="87107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997859" y="1213175"/>
            <a:ext cx="7163136" cy="2774908"/>
          </a:xfrm>
        </p:spPr>
        <p:txBody>
          <a:bodyPr/>
          <a:lstStyle/>
          <a:p>
            <a:r>
              <a:rPr lang="en-US" sz="2800" dirty="0" err="1">
                <a:solidFill>
                  <a:schemeClr val="tx2"/>
                </a:solidFill>
              </a:rPr>
              <a:t>Oscurecer</a:t>
            </a:r>
            <a:r>
              <a:rPr lang="en-US" sz="2800" dirty="0">
                <a:solidFill>
                  <a:schemeClr val="tx2"/>
                </a:solidFill>
              </a:rPr>
              <a:t> el </a:t>
            </a:r>
            <a:r>
              <a:rPr lang="en-US" sz="2800" dirty="0" err="1">
                <a:solidFill>
                  <a:schemeClr val="tx2"/>
                </a:solidFill>
              </a:rPr>
              <a:t>fondo</a:t>
            </a:r>
            <a:r>
              <a:rPr lang="en-US" sz="2800" dirty="0">
                <a:solidFill>
                  <a:schemeClr val="tx2"/>
                </a:solidFill>
              </a:rPr>
              <a:t> </a:t>
            </a:r>
            <a:r>
              <a:rPr lang="en-US" sz="2800" dirty="0" err="1">
                <a:solidFill>
                  <a:schemeClr val="tx2"/>
                </a:solidFill>
              </a:rPr>
              <a:t>cuando</a:t>
            </a:r>
            <a:r>
              <a:rPr lang="en-US" sz="2800" dirty="0">
                <a:solidFill>
                  <a:schemeClr val="tx2"/>
                </a:solidFill>
              </a:rPr>
              <a:t> </a:t>
            </a:r>
            <a:r>
              <a:rPr lang="en-US" sz="2800" dirty="0" err="1">
                <a:solidFill>
                  <a:schemeClr val="tx2"/>
                </a:solidFill>
              </a:rPr>
              <a:t>mostramos</a:t>
            </a:r>
            <a:r>
              <a:rPr lang="en-US" sz="2800" dirty="0">
                <a:solidFill>
                  <a:schemeClr val="tx2"/>
                </a:solidFill>
              </a:rPr>
              <a:t> </a:t>
            </a:r>
            <a:r>
              <a:rPr lang="en-US" sz="2800" dirty="0" err="1">
                <a:solidFill>
                  <a:schemeClr val="tx2"/>
                </a:solidFill>
              </a:rPr>
              <a:t>elementos</a:t>
            </a:r>
            <a:r>
              <a:rPr lang="en-US" sz="2800" dirty="0">
                <a:solidFill>
                  <a:schemeClr val="tx2"/>
                </a:solidFill>
              </a:rPr>
              <a:t> </a:t>
            </a:r>
            <a:r>
              <a:rPr lang="en-US" sz="2800" dirty="0" err="1">
                <a:solidFill>
                  <a:schemeClr val="tx2"/>
                </a:solidFill>
              </a:rPr>
              <a:t>supuerpuestos</a:t>
            </a:r>
            <a:r>
              <a:rPr lang="en-US" sz="2800" dirty="0">
                <a:solidFill>
                  <a:schemeClr val="tx2"/>
                </a:solidFill>
              </a:rPr>
              <a:t> (</a:t>
            </a:r>
            <a:r>
              <a:rPr lang="en-US" sz="2800" dirty="0" err="1">
                <a:solidFill>
                  <a:schemeClr val="tx2"/>
                </a:solidFill>
              </a:rPr>
              <a:t>e.j</a:t>
            </a:r>
            <a:r>
              <a:rPr lang="en-US" sz="2800" dirty="0">
                <a:solidFill>
                  <a:schemeClr val="tx2"/>
                </a:solidFill>
              </a:rPr>
              <a:t>. </a:t>
            </a:r>
            <a:r>
              <a:rPr lang="en-US" sz="2800" dirty="0" err="1">
                <a:solidFill>
                  <a:schemeClr val="tx2"/>
                </a:solidFill>
              </a:rPr>
              <a:t>Flyout</a:t>
            </a:r>
            <a:r>
              <a:rPr lang="en-US" sz="2800" dirty="0">
                <a:solidFill>
                  <a:schemeClr val="tx2"/>
                </a:solidFill>
              </a:rPr>
              <a:t>)</a:t>
            </a:r>
          </a:p>
          <a:p>
            <a:endParaRPr lang="en-US" sz="2400" dirty="0">
              <a:solidFill>
                <a:schemeClr val="tx2"/>
              </a:solidFill>
              <a:latin typeface="Consolas" panose="020B0609020204030204" pitchFamily="49" charset="0"/>
            </a:endParaRPr>
          </a:p>
          <a:p>
            <a:r>
              <a:rPr lang="en-US" sz="2400" dirty="0" err="1">
                <a:solidFill>
                  <a:schemeClr val="tx2"/>
                </a:solidFill>
                <a:latin typeface="Consolas" panose="020B0609020204030204" pitchFamily="49" charset="0"/>
              </a:rPr>
              <a:t>Flyout.LightDismissOverlayMode</a:t>
            </a:r>
            <a:r>
              <a:rPr lang="en-US" sz="2400" dirty="0">
                <a:solidFill>
                  <a:schemeClr val="tx2"/>
                </a:solidFill>
                <a:latin typeface="Consolas" panose="020B0609020204030204" pitchFamily="49" charset="0"/>
              </a:rPr>
              <a:t>="Auto"</a:t>
            </a:r>
          </a:p>
          <a:p>
            <a:endParaRPr lang="en-US" sz="2800" dirty="0">
              <a:solidFill>
                <a:schemeClr val="tx2"/>
              </a:solidFill>
            </a:endParaRPr>
          </a:p>
          <a:p>
            <a:r>
              <a:rPr lang="en-US" sz="2800" dirty="0" err="1">
                <a:solidFill>
                  <a:schemeClr val="tx2"/>
                </a:solidFill>
              </a:rPr>
              <a:t>Disponible</a:t>
            </a:r>
            <a:r>
              <a:rPr lang="en-US" sz="2800" dirty="0">
                <a:solidFill>
                  <a:schemeClr val="tx2"/>
                </a:solidFill>
              </a:rPr>
              <a:t> </a:t>
            </a:r>
            <a:r>
              <a:rPr lang="en-US" sz="2800" dirty="0" err="1">
                <a:solidFill>
                  <a:schemeClr val="tx2"/>
                </a:solidFill>
              </a:rPr>
              <a:t>en</a:t>
            </a:r>
            <a:r>
              <a:rPr lang="en-US" sz="2800" dirty="0">
                <a:solidFill>
                  <a:schemeClr val="tx2"/>
                </a:solidFill>
              </a:rPr>
              <a:t> </a:t>
            </a:r>
            <a:r>
              <a:rPr lang="en-US" sz="2800" dirty="0" err="1">
                <a:solidFill>
                  <a:schemeClr val="tx2"/>
                </a:solidFill>
              </a:rPr>
              <a:t>los</a:t>
            </a:r>
            <a:r>
              <a:rPr lang="en-US" sz="2800" dirty="0">
                <a:solidFill>
                  <a:schemeClr val="tx2"/>
                </a:solidFill>
              </a:rPr>
              <a:t> </a:t>
            </a:r>
            <a:r>
              <a:rPr lang="en-US" sz="2800" dirty="0" err="1">
                <a:solidFill>
                  <a:schemeClr val="tx2"/>
                </a:solidFill>
              </a:rPr>
              <a:t>siguientes</a:t>
            </a:r>
            <a:r>
              <a:rPr lang="en-US" sz="2800" dirty="0">
                <a:solidFill>
                  <a:schemeClr val="tx2"/>
                </a:solidFill>
              </a:rPr>
              <a:t> </a:t>
            </a:r>
            <a:r>
              <a:rPr lang="en-US" sz="2800" dirty="0" err="1">
                <a:solidFill>
                  <a:schemeClr val="tx2"/>
                </a:solidFill>
              </a:rPr>
              <a:t>controles</a:t>
            </a:r>
            <a:r>
              <a:rPr lang="en-US" sz="2800" dirty="0">
                <a:solidFill>
                  <a:schemeClr val="tx2"/>
                </a:solidFill>
              </a:rPr>
              <a:t>:</a:t>
            </a:r>
          </a:p>
        </p:txBody>
      </p:sp>
      <p:sp>
        <p:nvSpPr>
          <p:cNvPr id="2" name="Title 1"/>
          <p:cNvSpPr>
            <a:spLocks noGrp="1"/>
          </p:cNvSpPr>
          <p:nvPr>
            <p:ph type="title"/>
          </p:nvPr>
        </p:nvSpPr>
        <p:spPr>
          <a:xfrm>
            <a:off x="275481" y="209578"/>
            <a:ext cx="11885514" cy="774519"/>
          </a:xfrm>
        </p:spPr>
        <p:txBody>
          <a:bodyPr/>
          <a:lstStyle/>
          <a:p>
            <a:pPr lvl="0"/>
            <a:r>
              <a:rPr lang="en-US" sz="3672" dirty="0" err="1"/>
              <a:t>Potenciando</a:t>
            </a:r>
            <a:r>
              <a:rPr lang="en-US" sz="3672" dirty="0"/>
              <a:t> el </a:t>
            </a:r>
            <a:r>
              <a:rPr lang="en-US" sz="3672" dirty="0" err="1"/>
              <a:t>foco</a:t>
            </a:r>
            <a:r>
              <a:rPr lang="en-US" sz="3672" dirty="0"/>
              <a:t> de </a:t>
            </a:r>
            <a:r>
              <a:rPr lang="en-US" sz="3672" dirty="0" err="1"/>
              <a:t>elementos</a:t>
            </a:r>
            <a:r>
              <a:rPr lang="en-US" sz="3672" dirty="0"/>
              <a:t> </a:t>
            </a:r>
            <a:r>
              <a:rPr lang="en-US" sz="3672" dirty="0" err="1"/>
              <a:t>superpuestos</a:t>
            </a:r>
            <a:endParaRPr lang="en-US" sz="3672"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4066" y="1213174"/>
            <a:ext cx="4445209" cy="4205597"/>
          </a:xfrm>
          <a:prstGeom prst="rect">
            <a:avLst/>
          </a:prstGeom>
        </p:spPr>
      </p:pic>
      <p:pic>
        <p:nvPicPr>
          <p:cNvPr id="12" name="Picture 11"/>
          <p:cNvPicPr>
            <a:picLocks noChangeAspect="1"/>
          </p:cNvPicPr>
          <p:nvPr/>
        </p:nvPicPr>
        <p:blipFill>
          <a:blip r:embed="rId5"/>
          <a:stretch>
            <a:fillRect/>
          </a:stretch>
        </p:blipFill>
        <p:spPr>
          <a:xfrm>
            <a:off x="414066" y="1213175"/>
            <a:ext cx="4445209" cy="4205597"/>
          </a:xfrm>
          <a:prstGeom prst="rect">
            <a:avLst/>
          </a:prstGeom>
        </p:spPr>
      </p:pic>
      <p:pic>
        <p:nvPicPr>
          <p:cNvPr id="13" name="Picture 12"/>
          <p:cNvPicPr>
            <a:picLocks noChangeAspect="1"/>
          </p:cNvPicPr>
          <p:nvPr/>
        </p:nvPicPr>
        <p:blipFill>
          <a:blip r:embed="rId6"/>
          <a:stretch>
            <a:fillRect/>
          </a:stretch>
        </p:blipFill>
        <p:spPr>
          <a:xfrm>
            <a:off x="549824" y="3875664"/>
            <a:ext cx="2251012" cy="1439985"/>
          </a:xfrm>
          <a:prstGeom prst="rect">
            <a:avLst/>
          </a:prstGeom>
        </p:spPr>
      </p:pic>
      <p:sp>
        <p:nvSpPr>
          <p:cNvPr id="14" name="Rectangle 13"/>
          <p:cNvSpPr/>
          <p:nvPr/>
        </p:nvSpPr>
        <p:spPr>
          <a:xfrm>
            <a:off x="5137703" y="4778523"/>
            <a:ext cx="5485563" cy="1789250"/>
          </a:xfrm>
          <a:prstGeom prst="rect">
            <a:avLst/>
          </a:prstGeom>
        </p:spPr>
        <p:txBody>
          <a:bodyPr wrap="square" numCol="2">
            <a:spAutoFit/>
          </a:bodyPr>
          <a:lstStyle/>
          <a:p>
            <a:pPr defTabSz="932563">
              <a:defRPr/>
            </a:pPr>
            <a:r>
              <a:rPr lang="en-US" dirty="0" err="1">
                <a:solidFill>
                  <a:schemeClr val="tx2"/>
                </a:solidFill>
                <a:latin typeface="Consolas" panose="020B0609020204030204" pitchFamily="49" charset="0"/>
              </a:rPr>
              <a:t>AppBar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AutoSuggestBox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CalendarDatePicker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ComboBox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FlyoutBase</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MenuFlyout</a:t>
            </a:r>
            <a:endParaRPr lang="en-US" dirty="0">
              <a:solidFill>
                <a:schemeClr val="tx2"/>
              </a:solidFill>
              <a:latin typeface="Consolas" panose="020B0609020204030204" pitchFamily="49" charset="0"/>
            </a:endParaRPr>
          </a:p>
          <a:p>
            <a:pPr defTabSz="932563">
              <a:defRPr/>
            </a:pPr>
            <a:r>
              <a:rPr lang="en-US" dirty="0">
                <a:solidFill>
                  <a:schemeClr val="tx2"/>
                </a:solidFill>
                <a:latin typeface="Consolas" panose="020B0609020204030204" pitchFamily="49" charset="0"/>
              </a:rPr>
              <a:t>Popup</a:t>
            </a:r>
          </a:p>
          <a:p>
            <a:pPr defTabSz="932563">
              <a:defRPr/>
            </a:pPr>
            <a:r>
              <a:rPr lang="en-US" dirty="0" err="1">
                <a:solidFill>
                  <a:schemeClr val="tx2"/>
                </a:solidFill>
                <a:latin typeface="Consolas" panose="020B0609020204030204" pitchFamily="49" charset="0"/>
              </a:rPr>
              <a:t>SplitView</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TimePicker</a:t>
            </a:r>
            <a:endParaRPr lang="en-US" dirty="0">
              <a:solidFill>
                <a:schemeClr val="tx2"/>
              </a:solidFill>
              <a:latin typeface="Consolas" panose="020B0609020204030204" pitchFamily="49" charset="0"/>
            </a:endParaRPr>
          </a:p>
        </p:txBody>
      </p:sp>
    </p:spTree>
    <p:extLst>
      <p:ext uri="{BB962C8B-B14F-4D97-AF65-F5344CB8AC3E}">
        <p14:creationId xmlns:p14="http://schemas.microsoft.com/office/powerpoint/2010/main" val="4203372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a:t>
            </a:r>
            <a:r>
              <a:rPr lang="es-ES" dirty="0" err="1"/>
              <a:t>XYFocus</a:t>
            </a:r>
            <a:endParaRPr lang="es-ES" dirty="0"/>
          </a:p>
        </p:txBody>
      </p:sp>
      <p:sp>
        <p:nvSpPr>
          <p:cNvPr id="5" name="Marcador de texto 4"/>
          <p:cNvSpPr>
            <a:spLocks noGrp="1"/>
          </p:cNvSpPr>
          <p:nvPr>
            <p:ph type="body" sz="quarter" idx="12"/>
          </p:nvPr>
        </p:nvSpPr>
        <p:spPr/>
        <p:txBody>
          <a:bodyPr/>
          <a:lstStyle/>
          <a:p>
            <a:r>
              <a:rPr lang="es-ES" dirty="0"/>
              <a:t>Gestión del </a:t>
            </a:r>
            <a:r>
              <a:rPr lang="es-ES" dirty="0" err="1"/>
              <a:t>Gamepad</a:t>
            </a:r>
            <a:endParaRPr lang="es-ES" dirty="0"/>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738664"/>
          </a:xfrm>
        </p:spPr>
        <p:txBody>
          <a:bodyPr/>
          <a:lstStyle/>
          <a:p>
            <a:r>
              <a:rPr lang="es-ES" sz="4000" dirty="0"/>
              <a:t>DEMO: Gestión de </a:t>
            </a:r>
            <a:r>
              <a:rPr lang="es-ES" sz="4000" dirty="0" err="1"/>
              <a:t>Gamepad</a:t>
            </a:r>
            <a:endParaRPr lang="es-ES" sz="4000" dirty="0"/>
          </a:p>
        </p:txBody>
      </p:sp>
      <p:sp>
        <p:nvSpPr>
          <p:cNvPr id="5" name="Marcador de texto 4"/>
          <p:cNvSpPr>
            <a:spLocks noGrp="1"/>
          </p:cNvSpPr>
          <p:nvPr>
            <p:ph type="body" sz="quarter" idx="12"/>
          </p:nvPr>
        </p:nvSpPr>
        <p:spPr>
          <a:xfrm>
            <a:off x="5457450" y="1439862"/>
            <a:ext cx="6553200" cy="738664"/>
          </a:xfrm>
        </p:spPr>
        <p:txBody>
          <a:bodyPr/>
          <a:lstStyle/>
          <a:p>
            <a:r>
              <a:rPr lang="es-ES" dirty="0"/>
              <a:t>Gestión avanzada</a:t>
            </a:r>
          </a:p>
        </p:txBody>
      </p:sp>
    </p:spTree>
    <p:extLst>
      <p:ext uri="{BB962C8B-B14F-4D97-AF65-F5344CB8AC3E}">
        <p14:creationId xmlns:p14="http://schemas.microsoft.com/office/powerpoint/2010/main" val="3424429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Adaptar</a:t>
            </a:r>
            <a:r>
              <a:rPr lang="en-US" sz="7200" dirty="0"/>
              <a:t> a TV</a:t>
            </a:r>
          </a:p>
        </p:txBody>
      </p:sp>
    </p:spTree>
    <p:extLst>
      <p:ext uri="{BB962C8B-B14F-4D97-AF65-F5344CB8AC3E}">
        <p14:creationId xmlns:p14="http://schemas.microsoft.com/office/powerpoint/2010/main" val="13130669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8323400" y="1342300"/>
            <a:ext cx="3839960" cy="6502512"/>
          </a:xfrm>
        </p:spPr>
        <p:txBody>
          <a:bodyPr/>
          <a:lstStyle/>
          <a:p>
            <a:r>
              <a:rPr lang="en-US" sz="3199" dirty="0"/>
              <a:t>La </a:t>
            </a:r>
            <a:r>
              <a:rPr lang="en-US" sz="3199" dirty="0" err="1"/>
              <a:t>experiencia</a:t>
            </a:r>
            <a:r>
              <a:rPr lang="en-US" sz="3199" dirty="0"/>
              <a:t> “10 pies” </a:t>
            </a:r>
            <a:r>
              <a:rPr lang="en-US" sz="3199" dirty="0" err="1"/>
              <a:t>debería</a:t>
            </a:r>
            <a:r>
              <a:rPr lang="en-US" sz="3199" dirty="0"/>
              <a:t> </a:t>
            </a:r>
            <a:r>
              <a:rPr lang="en-US" sz="3199" dirty="0" err="1"/>
              <a:t>ser</a:t>
            </a:r>
            <a:r>
              <a:rPr lang="en-US" sz="3199" dirty="0"/>
              <a:t>  ~200% de lo que se </a:t>
            </a:r>
            <a:r>
              <a:rPr lang="en-US" sz="3199" dirty="0" err="1"/>
              <a:t>ve</a:t>
            </a:r>
            <a:r>
              <a:rPr lang="en-US" sz="3199" dirty="0"/>
              <a:t> </a:t>
            </a:r>
            <a:r>
              <a:rPr lang="en-US" sz="3199" dirty="0" err="1"/>
              <a:t>en</a:t>
            </a:r>
            <a:r>
              <a:rPr lang="en-US" sz="3199" dirty="0"/>
              <a:t> la </a:t>
            </a:r>
            <a:r>
              <a:rPr lang="en-US" sz="3199" dirty="0" err="1"/>
              <a:t>experiencia</a:t>
            </a:r>
            <a:r>
              <a:rPr lang="en-US" sz="3199" dirty="0"/>
              <a:t> “2 pies”</a:t>
            </a:r>
            <a:endParaRPr lang="en-US" sz="4399" dirty="0"/>
          </a:p>
          <a:p>
            <a:r>
              <a:rPr lang="en-US" sz="3199" dirty="0"/>
              <a:t>La </a:t>
            </a:r>
            <a:r>
              <a:rPr lang="en-US" sz="3199" dirty="0" err="1"/>
              <a:t>resolución</a:t>
            </a:r>
            <a:r>
              <a:rPr lang="en-US" sz="3199" dirty="0"/>
              <a:t> </a:t>
            </a:r>
            <a:r>
              <a:rPr lang="en-US" sz="3199" dirty="0" err="1"/>
              <a:t>por</a:t>
            </a:r>
            <a:r>
              <a:rPr lang="en-US" sz="3199" dirty="0"/>
              <a:t> </a:t>
            </a:r>
            <a:r>
              <a:rPr lang="en-US" sz="3199" dirty="0" err="1"/>
              <a:t>defecto</a:t>
            </a:r>
            <a:r>
              <a:rPr lang="en-US" sz="3199" dirty="0"/>
              <a:t> de las Apps </a:t>
            </a:r>
            <a:r>
              <a:rPr lang="en-US" sz="3199" dirty="0" err="1"/>
              <a:t>en</a:t>
            </a:r>
            <a:r>
              <a:rPr lang="en-US" sz="3199" dirty="0"/>
              <a:t> Xbox </a:t>
            </a:r>
            <a:r>
              <a:rPr lang="en-US" sz="3199" dirty="0" err="1"/>
              <a:t>es</a:t>
            </a:r>
            <a:r>
              <a:rPr lang="en-US" sz="3199" dirty="0"/>
              <a:t> de  </a:t>
            </a:r>
            <a:r>
              <a:rPr lang="en-US" sz="5999" b="1" dirty="0"/>
              <a:t>960 x 540</a:t>
            </a:r>
            <a:br>
              <a:rPr lang="en-US" sz="5999" b="1" dirty="0"/>
            </a:br>
            <a:r>
              <a:rPr lang="en-US" sz="3199" dirty="0"/>
              <a:t>pixels </a:t>
            </a:r>
            <a:r>
              <a:rPr lang="en-US" sz="3199" dirty="0" err="1"/>
              <a:t>efectivos</a:t>
            </a:r>
            <a:endParaRPr lang="en-US" sz="3199" b="1" dirty="0"/>
          </a:p>
        </p:txBody>
      </p:sp>
      <p:sp>
        <p:nvSpPr>
          <p:cNvPr id="2" name="Title 1"/>
          <p:cNvSpPr>
            <a:spLocks noGrp="1"/>
          </p:cNvSpPr>
          <p:nvPr>
            <p:ph type="title"/>
          </p:nvPr>
        </p:nvSpPr>
        <p:spPr/>
        <p:txBody>
          <a:bodyPr/>
          <a:lstStyle/>
          <a:p>
            <a:pPr lvl="0"/>
            <a:r>
              <a:rPr lang="en-US" dirty="0"/>
              <a:t>El </a:t>
            </a:r>
            <a:r>
              <a:rPr lang="en-US" dirty="0" err="1"/>
              <a:t>tamaño</a:t>
            </a:r>
            <a:r>
              <a:rPr lang="en-US" dirty="0"/>
              <a:t> de la 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357884"/>
            <a:ext cx="7757630" cy="4278758"/>
          </a:xfrm>
          <a:prstGeom prst="rect">
            <a:avLst/>
          </a:prstGeom>
        </p:spPr>
      </p:pic>
    </p:spTree>
    <p:extLst>
      <p:ext uri="{BB962C8B-B14F-4D97-AF65-F5344CB8AC3E}">
        <p14:creationId xmlns:p14="http://schemas.microsoft.com/office/powerpoint/2010/main" val="339541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44" y="294671"/>
            <a:ext cx="11887878" cy="917444"/>
          </a:xfrm>
        </p:spPr>
        <p:txBody>
          <a:bodyPr/>
          <a:lstStyle/>
          <a:p>
            <a:r>
              <a:rPr lang="en-US" dirty="0"/>
              <a:t>El </a:t>
            </a:r>
            <a:r>
              <a:rPr lang="en-US" dirty="0" err="1"/>
              <a:t>tamaño</a:t>
            </a:r>
            <a:r>
              <a:rPr lang="en-US" dirty="0"/>
              <a:t> de la UI (</a:t>
            </a:r>
            <a:r>
              <a:rPr lang="en-US" dirty="0" err="1"/>
              <a:t>en</a:t>
            </a:r>
            <a:r>
              <a:rPr lang="en-US" dirty="0"/>
              <a:t> </a:t>
            </a:r>
            <a:r>
              <a:rPr lang="en-US" dirty="0" err="1"/>
              <a:t>píxeles</a:t>
            </a:r>
            <a:r>
              <a:rPr lang="en-US" dirty="0"/>
              <a:t> </a:t>
            </a:r>
            <a:r>
              <a:rPr lang="en-US" dirty="0" err="1"/>
              <a:t>efectivos</a:t>
            </a:r>
            <a:r>
              <a:rPr lang="en-US" dirty="0"/>
              <a:t>)</a:t>
            </a:r>
          </a:p>
        </p:txBody>
      </p:sp>
      <p:pic>
        <p:nvPicPr>
          <p:cNvPr id="17" name="Lapt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9652" y="1867409"/>
            <a:ext cx="1805017" cy="1022620"/>
          </a:xfrm>
          <a:prstGeom prst="rect">
            <a:avLst/>
          </a:prstGeom>
        </p:spPr>
      </p:pic>
      <p:sp>
        <p:nvSpPr>
          <p:cNvPr id="21" name="Rectangle 20"/>
          <p:cNvSpPr/>
          <p:nvPr/>
        </p:nvSpPr>
        <p:spPr bwMode="auto">
          <a:xfrm>
            <a:off x="2464302" y="1895988"/>
            <a:ext cx="1266310" cy="720847"/>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2101554" y="2796613"/>
            <a:ext cx="1957210"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1366 x 768</a:t>
            </a:r>
          </a:p>
        </p:txBody>
      </p:sp>
      <p:pic>
        <p:nvPicPr>
          <p:cNvPr id="24" name="Deskto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5152" y="1489643"/>
            <a:ext cx="2431398" cy="1310873"/>
          </a:xfrm>
          <a:prstGeom prst="rect">
            <a:avLst/>
          </a:prstGeom>
        </p:spPr>
      </p:pic>
      <p:sp>
        <p:nvSpPr>
          <p:cNvPr id="25" name="Rectangle 24"/>
          <p:cNvSpPr/>
          <p:nvPr/>
        </p:nvSpPr>
        <p:spPr bwMode="auto">
          <a:xfrm>
            <a:off x="4756869" y="1549488"/>
            <a:ext cx="1741246" cy="102769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4595035" y="2796613"/>
            <a:ext cx="2171516"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1920 x 1080</a:t>
            </a:r>
          </a:p>
        </p:txBody>
      </p:sp>
      <p:pic>
        <p:nvPicPr>
          <p:cNvPr id="29" name="Phable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873" y="2148239"/>
            <a:ext cx="853172" cy="785692"/>
          </a:xfrm>
          <a:prstGeom prst="rect">
            <a:avLst/>
          </a:prstGeom>
          <a:noFill/>
        </p:spPr>
      </p:pic>
      <p:sp>
        <p:nvSpPr>
          <p:cNvPr id="30" name="Rectangle 29"/>
          <p:cNvSpPr/>
          <p:nvPr/>
        </p:nvSpPr>
        <p:spPr bwMode="auto">
          <a:xfrm>
            <a:off x="862725" y="2198477"/>
            <a:ext cx="333933" cy="54393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257683" y="2833737"/>
            <a:ext cx="1525702" cy="470856"/>
          </a:xfrm>
          <a:prstGeom prst="rect">
            <a:avLst/>
          </a:prstGeom>
        </p:spPr>
        <p:txBody>
          <a:bodyPr wrap="none">
            <a:spAutoFit/>
          </a:bodyPr>
          <a:lstStyle/>
          <a:p>
            <a:pPr defTabSz="932563">
              <a:defRPr/>
            </a:pPr>
            <a:r>
              <a:rPr lang="en-US" sz="2400" dirty="0">
                <a:solidFill>
                  <a:srgbClr val="FFFFFF"/>
                </a:solidFill>
                <a:latin typeface="Segoe UI"/>
              </a:rPr>
              <a:t>360 x 640</a:t>
            </a:r>
          </a:p>
        </p:txBody>
      </p:sp>
      <p:grpSp>
        <p:nvGrpSpPr>
          <p:cNvPr id="36" name="Group 35"/>
          <p:cNvGrpSpPr/>
          <p:nvPr/>
        </p:nvGrpSpPr>
        <p:grpSpPr>
          <a:xfrm>
            <a:off x="-30493" y="4565885"/>
            <a:ext cx="3021072" cy="1386893"/>
            <a:chOff x="5617597" y="1294848"/>
            <a:chExt cx="6786136" cy="3115334"/>
          </a:xfrm>
        </p:grpSpPr>
        <p:pic>
          <p:nvPicPr>
            <p:cNvPr id="18" name="Xbox"/>
            <p:cNvPicPr>
              <a:picLocks noChangeAspect="1"/>
            </p:cNvPicPr>
            <p:nvPr/>
          </p:nvPicPr>
          <p:blipFill rotWithShape="1">
            <a:blip r:embed="rId6">
              <a:extLst>
                <a:ext uri="{28A0092B-C50C-407E-A947-70E740481C1C}">
                  <a14:useLocalDpi xmlns:a14="http://schemas.microsoft.com/office/drawing/2010/main" val="0"/>
                </a:ext>
              </a:extLst>
            </a:blip>
            <a:srcRect b="25630"/>
            <a:stretch/>
          </p:blipFill>
          <p:spPr>
            <a:xfrm>
              <a:off x="5617597" y="1294848"/>
              <a:ext cx="6786136" cy="3115334"/>
            </a:xfrm>
            <a:prstGeom prst="rect">
              <a:avLst/>
            </a:prstGeom>
          </p:spPr>
        </p:pic>
        <p:sp>
          <p:nvSpPr>
            <p:cNvPr id="19" name="Rectangle 18"/>
            <p:cNvSpPr/>
            <p:nvPr/>
          </p:nvSpPr>
          <p:spPr bwMode="auto">
            <a:xfrm>
              <a:off x="6470636" y="1339358"/>
              <a:ext cx="5068182" cy="2838671"/>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2" name="TextBox 1"/>
          <p:cNvSpPr txBox="1"/>
          <p:nvPr/>
        </p:nvSpPr>
        <p:spPr>
          <a:xfrm>
            <a:off x="359963" y="6341126"/>
            <a:ext cx="2245572"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33" name="Oval 32"/>
          <p:cNvSpPr/>
          <p:nvPr/>
        </p:nvSpPr>
        <p:spPr bwMode="auto">
          <a:xfrm>
            <a:off x="495215" y="4705712"/>
            <a:ext cx="710046" cy="7089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2555621" y="3838954"/>
            <a:ext cx="4640325" cy="2149119"/>
            <a:chOff x="7299291" y="3649149"/>
            <a:chExt cx="4640983" cy="2149424"/>
          </a:xfrm>
        </p:grpSpPr>
        <p:grpSp>
          <p:nvGrpSpPr>
            <p:cNvPr id="75" name="Group 74"/>
            <p:cNvGrpSpPr/>
            <p:nvPr/>
          </p:nvGrpSpPr>
          <p:grpSpPr>
            <a:xfrm>
              <a:off x="7299291" y="3649149"/>
              <a:ext cx="4640983" cy="2149424"/>
              <a:chOff x="5617598" y="1183569"/>
              <a:chExt cx="6786137" cy="3142931"/>
            </a:xfrm>
          </p:grpSpPr>
          <p:pic>
            <p:nvPicPr>
              <p:cNvPr id="7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183569"/>
                <a:ext cx="6786137" cy="3142931"/>
              </a:xfrm>
              <a:prstGeom prst="rect">
                <a:avLst/>
              </a:prstGeom>
            </p:spPr>
          </p:pic>
          <p:sp>
            <p:nvSpPr>
              <p:cNvPr id="79" name="Rectangle 78"/>
              <p:cNvSpPr/>
              <p:nvPr/>
            </p:nvSpPr>
            <p:spPr bwMode="auto">
              <a:xfrm>
                <a:off x="6470635" y="1221598"/>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77" name="Oval 76"/>
            <p:cNvSpPr/>
            <p:nvPr/>
          </p:nvSpPr>
          <p:spPr bwMode="auto">
            <a:xfrm>
              <a:off x="8089424" y="386638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TextBox 75"/>
          <p:cNvSpPr txBox="1"/>
          <p:nvPr/>
        </p:nvSpPr>
        <p:spPr>
          <a:xfrm>
            <a:off x="3091533"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82" name="TextBox 81"/>
          <p:cNvSpPr txBox="1"/>
          <p:nvPr/>
        </p:nvSpPr>
        <p:spPr>
          <a:xfrm>
            <a:off x="7906552"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grpSp>
        <p:nvGrpSpPr>
          <p:cNvPr id="85" name="Group 84"/>
          <p:cNvGrpSpPr/>
          <p:nvPr/>
        </p:nvGrpSpPr>
        <p:grpSpPr>
          <a:xfrm>
            <a:off x="6451860" y="3092742"/>
            <a:ext cx="6358553" cy="2944899"/>
            <a:chOff x="7299291" y="3693203"/>
            <a:chExt cx="4640983" cy="2149424"/>
          </a:xfrm>
        </p:grpSpPr>
        <p:grpSp>
          <p:nvGrpSpPr>
            <p:cNvPr id="86" name="Group 85"/>
            <p:cNvGrpSpPr/>
            <p:nvPr/>
          </p:nvGrpSpPr>
          <p:grpSpPr>
            <a:xfrm>
              <a:off x="7299291" y="3693203"/>
              <a:ext cx="4640983" cy="2149424"/>
              <a:chOff x="5617598" y="1247984"/>
              <a:chExt cx="6786137" cy="3142931"/>
            </a:xfrm>
          </p:grpSpPr>
          <p:pic>
            <p:nvPicPr>
              <p:cNvPr id="8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247984"/>
                <a:ext cx="6786137" cy="3142931"/>
              </a:xfrm>
              <a:prstGeom prst="rect">
                <a:avLst/>
              </a:prstGeom>
            </p:spPr>
          </p:pic>
          <p:sp>
            <p:nvSpPr>
              <p:cNvPr id="89" name="Rectangle 88"/>
              <p:cNvSpPr/>
              <p:nvPr/>
            </p:nvSpPr>
            <p:spPr bwMode="auto">
              <a:xfrm>
                <a:off x="6470635" y="1286013"/>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87" name="Oval 86"/>
            <p:cNvSpPr/>
            <p:nvPr/>
          </p:nvSpPr>
          <p:spPr bwMode="auto">
            <a:xfrm>
              <a:off x="8089424" y="395321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7" name="Oval 106"/>
          <p:cNvSpPr/>
          <p:nvPr/>
        </p:nvSpPr>
        <p:spPr bwMode="auto">
          <a:xfrm>
            <a:off x="4871722"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4755420" y="1555115"/>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04" name="Oval 103"/>
          <p:cNvSpPr/>
          <p:nvPr/>
        </p:nvSpPr>
        <p:spPr bwMode="auto">
          <a:xfrm>
            <a:off x="4870274"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2462853" y="18986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10" name="Oval 109"/>
          <p:cNvSpPr/>
          <p:nvPr/>
        </p:nvSpPr>
        <p:spPr bwMode="auto">
          <a:xfrm>
            <a:off x="2577707" y="1968600"/>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862724" y="21885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41" name="Oval 40"/>
          <p:cNvSpPr/>
          <p:nvPr/>
        </p:nvSpPr>
        <p:spPr bwMode="auto">
          <a:xfrm>
            <a:off x="892551" y="231555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1212348" y="5978885"/>
            <a:ext cx="1747633" cy="617635"/>
            <a:chOff x="5200469" y="5824799"/>
            <a:chExt cx="3210905" cy="1134771"/>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48"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0" name="Group 49"/>
          <p:cNvGrpSpPr/>
          <p:nvPr/>
        </p:nvGrpSpPr>
        <p:grpSpPr>
          <a:xfrm>
            <a:off x="5448313" y="5978885"/>
            <a:ext cx="1747633" cy="617635"/>
            <a:chOff x="5200469" y="5824799"/>
            <a:chExt cx="3210905" cy="1134771"/>
          </a:xfrm>
        </p:grpSpPr>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2"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3" name="Group 52"/>
          <p:cNvGrpSpPr/>
          <p:nvPr/>
        </p:nvGrpSpPr>
        <p:grpSpPr>
          <a:xfrm>
            <a:off x="10687961" y="6009538"/>
            <a:ext cx="1747633" cy="617635"/>
            <a:chOff x="5200469" y="5824799"/>
            <a:chExt cx="3210905" cy="1134771"/>
          </a:xfrm>
        </p:grpSpPr>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5"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4244739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9" grpId="0" animBg="1"/>
      <p:bldP spid="1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032" y="1303037"/>
            <a:ext cx="7952247" cy="4476115"/>
          </a:xfrm>
          <a:prstGeom prst="rect">
            <a:avLst/>
          </a:prstGeom>
        </p:spPr>
      </p:pic>
      <p:sp>
        <p:nvSpPr>
          <p:cNvPr id="7" name="Text Placeholder 6"/>
          <p:cNvSpPr>
            <a:spLocks noGrp="1"/>
          </p:cNvSpPr>
          <p:nvPr>
            <p:ph type="body" sz="quarter" idx="10"/>
          </p:nvPr>
        </p:nvSpPr>
        <p:spPr>
          <a:xfrm>
            <a:off x="8595314" y="1213175"/>
            <a:ext cx="3565681" cy="5499591"/>
          </a:xfrm>
        </p:spPr>
        <p:txBody>
          <a:bodyPr/>
          <a:lstStyle/>
          <a:p>
            <a:r>
              <a:rPr lang="en-US" sz="2400" dirty="0"/>
              <a:t>La zona </a:t>
            </a:r>
            <a:r>
              <a:rPr lang="en-US" sz="2400" dirty="0" err="1"/>
              <a:t>azul</a:t>
            </a:r>
            <a:r>
              <a:rPr lang="en-US" sz="2400" dirty="0"/>
              <a:t> no </a:t>
            </a:r>
            <a:r>
              <a:rPr lang="en-US" sz="2400" dirty="0" err="1"/>
              <a:t>esta</a:t>
            </a:r>
            <a:r>
              <a:rPr lang="en-US" sz="2400" dirty="0"/>
              <a:t> </a:t>
            </a:r>
            <a:r>
              <a:rPr lang="en-US" sz="2400" dirty="0" err="1"/>
              <a:t>presente</a:t>
            </a:r>
            <a:r>
              <a:rPr lang="en-US" sz="2400" dirty="0"/>
              <a:t> </a:t>
            </a:r>
            <a:r>
              <a:rPr lang="en-US" sz="2400" dirty="0" err="1"/>
              <a:t>en</a:t>
            </a:r>
            <a:r>
              <a:rPr lang="en-US" sz="2400" dirty="0"/>
              <a:t> </a:t>
            </a:r>
            <a:r>
              <a:rPr lang="en-US" sz="2400" dirty="0" err="1"/>
              <a:t>todas</a:t>
            </a:r>
            <a:r>
              <a:rPr lang="en-US" sz="2400" dirty="0"/>
              <a:t> las TVs </a:t>
            </a:r>
          </a:p>
          <a:p>
            <a:r>
              <a:rPr lang="en-US" sz="2400" dirty="0"/>
              <a:t>La zona “TV-safe” </a:t>
            </a:r>
            <a:r>
              <a:rPr lang="en-US" sz="2400" dirty="0" err="1"/>
              <a:t>es</a:t>
            </a:r>
            <a:r>
              <a:rPr lang="en-US" sz="2400" dirty="0"/>
              <a:t> </a:t>
            </a:r>
            <a:r>
              <a:rPr lang="en-US" sz="2400" dirty="0" err="1"/>
              <a:t>todo</a:t>
            </a:r>
            <a:r>
              <a:rPr lang="en-US" sz="2400" dirty="0"/>
              <a:t> el </a:t>
            </a:r>
            <a:r>
              <a:rPr lang="en-US" sz="2400" dirty="0" err="1"/>
              <a:t>área</a:t>
            </a:r>
            <a:r>
              <a:rPr lang="en-US" sz="2400" dirty="0"/>
              <a:t> </a:t>
            </a:r>
            <a:r>
              <a:rPr lang="en-US" sz="2400" dirty="0" err="1"/>
              <a:t>azul</a:t>
            </a:r>
            <a:r>
              <a:rPr lang="en-US" sz="2400" dirty="0"/>
              <a:t>  </a:t>
            </a:r>
          </a:p>
          <a:p>
            <a:r>
              <a:rPr lang="en-US" sz="2400" dirty="0"/>
              <a:t>Las Apps UWP </a:t>
            </a:r>
            <a:r>
              <a:rPr lang="en-US" sz="2400" dirty="0" err="1"/>
              <a:t>por</a:t>
            </a:r>
            <a:r>
              <a:rPr lang="en-US" sz="2400" dirty="0"/>
              <a:t> </a:t>
            </a:r>
            <a:r>
              <a:rPr lang="en-US" sz="2400" dirty="0" err="1"/>
              <a:t>defecto</a:t>
            </a:r>
            <a:r>
              <a:rPr lang="en-US" sz="2400" dirty="0"/>
              <a:t> </a:t>
            </a:r>
            <a:r>
              <a:rPr lang="en-US" sz="2400" dirty="0" err="1"/>
              <a:t>mantienen</a:t>
            </a:r>
            <a:r>
              <a:rPr lang="en-US" sz="2400" dirty="0"/>
              <a:t> </a:t>
            </a:r>
            <a:r>
              <a:rPr lang="en-US" sz="2400" dirty="0" err="1"/>
              <a:t>su</a:t>
            </a:r>
            <a:r>
              <a:rPr lang="en-US" sz="2400" dirty="0"/>
              <a:t> UI </a:t>
            </a:r>
            <a:r>
              <a:rPr lang="en-US" sz="2400" dirty="0" err="1"/>
              <a:t>dentro</a:t>
            </a:r>
            <a:r>
              <a:rPr lang="en-US" sz="2400" dirty="0"/>
              <a:t> del </a:t>
            </a:r>
            <a:r>
              <a:rPr lang="en-US" sz="2400" dirty="0" err="1"/>
              <a:t>área</a:t>
            </a:r>
            <a:r>
              <a:rPr lang="en-US" sz="2400" dirty="0"/>
              <a:t> TV-safe.</a:t>
            </a:r>
          </a:p>
          <a:p>
            <a:r>
              <a:rPr lang="en-US" sz="2400" dirty="0"/>
              <a:t>Las Apps </a:t>
            </a:r>
            <a:r>
              <a:rPr lang="en-US" sz="2400" dirty="0" err="1"/>
              <a:t>deben</a:t>
            </a:r>
            <a:r>
              <a:rPr lang="en-US" sz="2400" dirty="0"/>
              <a:t> extender </a:t>
            </a:r>
            <a:r>
              <a:rPr lang="en-US" sz="2400" dirty="0" err="1"/>
              <a:t>su</a:t>
            </a:r>
            <a:r>
              <a:rPr lang="en-US" sz="2400" dirty="0"/>
              <a:t> UI no </a:t>
            </a:r>
            <a:r>
              <a:rPr lang="en-US" sz="2400" dirty="0" err="1"/>
              <a:t>esencial</a:t>
            </a:r>
            <a:r>
              <a:rPr lang="en-US" sz="2400" dirty="0"/>
              <a:t> a </a:t>
            </a:r>
            <a:r>
              <a:rPr lang="en-US" sz="2400" dirty="0" err="1"/>
              <a:t>los</a:t>
            </a:r>
            <a:r>
              <a:rPr lang="en-US" sz="2400" dirty="0"/>
              <a:t> </a:t>
            </a:r>
            <a:r>
              <a:rPr lang="en-US" sz="2400" dirty="0" err="1"/>
              <a:t>márgenes</a:t>
            </a:r>
            <a:r>
              <a:rPr lang="en-US" sz="2400" dirty="0"/>
              <a:t> para </a:t>
            </a:r>
            <a:r>
              <a:rPr lang="en-US" sz="2400" dirty="0" err="1"/>
              <a:t>ofrecer</a:t>
            </a:r>
            <a:r>
              <a:rPr lang="en-US" sz="2400" dirty="0"/>
              <a:t> la major </a:t>
            </a:r>
            <a:r>
              <a:rPr lang="en-US" sz="2400" dirty="0" err="1"/>
              <a:t>experiencia</a:t>
            </a:r>
            <a:r>
              <a:rPr lang="en-US" sz="2400" dirty="0"/>
              <a:t> possible.</a:t>
            </a:r>
          </a:p>
        </p:txBody>
      </p:sp>
      <p:sp>
        <p:nvSpPr>
          <p:cNvPr id="2" name="Title 1"/>
          <p:cNvSpPr>
            <a:spLocks noGrp="1"/>
          </p:cNvSpPr>
          <p:nvPr>
            <p:ph type="title"/>
          </p:nvPr>
        </p:nvSpPr>
        <p:spPr/>
        <p:txBody>
          <a:bodyPr/>
          <a:lstStyle/>
          <a:p>
            <a:r>
              <a:rPr lang="en-US" dirty="0"/>
              <a:t>TV-safe area</a:t>
            </a:r>
          </a:p>
        </p:txBody>
      </p:sp>
      <p:sp>
        <p:nvSpPr>
          <p:cNvPr id="6" name="TextBox 5"/>
          <p:cNvSpPr txBox="1"/>
          <p:nvPr/>
        </p:nvSpPr>
        <p:spPr>
          <a:xfrm>
            <a:off x="3313815" y="5868381"/>
            <a:ext cx="2245572" cy="69094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dirty="0">
                <a:gradFill>
                  <a:gsLst>
                    <a:gs pos="2917">
                      <a:srgbClr val="FFFFFF"/>
                    </a:gs>
                    <a:gs pos="30000">
                      <a:srgbClr val="FFFFFF"/>
                    </a:gs>
                  </a:gsLst>
                  <a:lin ang="5400000" scaled="0"/>
                </a:gradFill>
                <a:latin typeface="Segoe UI"/>
              </a:rPr>
              <a:t>960 x 540</a:t>
            </a:r>
          </a:p>
        </p:txBody>
      </p:sp>
      <p:sp>
        <p:nvSpPr>
          <p:cNvPr id="3" name="Rectangle 2"/>
          <p:cNvSpPr/>
          <p:nvPr/>
        </p:nvSpPr>
        <p:spPr bwMode="auto">
          <a:xfrm>
            <a:off x="866476" y="1458673"/>
            <a:ext cx="7144852" cy="416500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6501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38" y="295730"/>
            <a:ext cx="11887878" cy="917444"/>
          </a:xfrm>
        </p:spPr>
        <p:txBody>
          <a:bodyPr/>
          <a:lstStyle/>
          <a:p>
            <a:r>
              <a:rPr lang="en-US" dirty="0"/>
              <a:t>El </a:t>
            </a:r>
            <a:r>
              <a:rPr lang="en-US" dirty="0" err="1"/>
              <a:t>viaje</a:t>
            </a:r>
            <a:r>
              <a:rPr lang="en-US" dirty="0"/>
              <a:t> de la </a:t>
            </a:r>
            <a:r>
              <a:rPr lang="en-US" dirty="0" err="1"/>
              <a:t>convergencia</a:t>
            </a:r>
            <a:endParaRPr lang="en-US" sz="3999" dirty="0">
              <a:gradFill>
                <a:gsLst>
                  <a:gs pos="10101">
                    <a:schemeClr val="tx1"/>
                  </a:gs>
                  <a:gs pos="54000">
                    <a:schemeClr val="tx1"/>
                  </a:gs>
                </a:gsLst>
                <a:lin ang="5400000" scaled="0"/>
              </a:gradFill>
            </a:endParaRPr>
          </a:p>
        </p:txBody>
      </p:sp>
      <p:sp>
        <p:nvSpPr>
          <p:cNvPr id="38" name="Rectangle 36"/>
          <p:cNvSpPr/>
          <p:nvPr/>
        </p:nvSpPr>
        <p:spPr bwMode="auto">
          <a:xfrm>
            <a:off x="882" y="1160455"/>
            <a:ext cx="12434711" cy="58340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solidFill>
                <a:srgbClr val="FFFFFF"/>
              </a:solidFill>
            </a:endParaRPr>
          </a:p>
        </p:txBody>
      </p:sp>
      <p:sp>
        <p:nvSpPr>
          <p:cNvPr id="39" name="Rectangle 2"/>
          <p:cNvSpPr/>
          <p:nvPr/>
        </p:nvSpPr>
        <p:spPr bwMode="auto">
          <a:xfrm>
            <a:off x="5057599" y="2494696"/>
            <a:ext cx="7377994" cy="7092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30" fontAlgn="base">
              <a:lnSpc>
                <a:spcPct val="90000"/>
              </a:lnSpc>
              <a:spcBef>
                <a:spcPct val="0"/>
              </a:spcBef>
              <a:spcAft>
                <a:spcPct val="0"/>
              </a:spcAft>
            </a:pPr>
            <a:endParaRPr lang="en-US" sz="1836" dirty="0" err="1">
              <a:solidFill>
                <a:srgbClr val="FFFFFF"/>
              </a:solidFill>
              <a:ea typeface="Segoe UI" pitchFamily="34" charset="0"/>
              <a:cs typeface="Segoe UI" pitchFamily="34" charset="0"/>
            </a:endParaRPr>
          </a:p>
        </p:txBody>
      </p:sp>
      <p:grpSp>
        <p:nvGrpSpPr>
          <p:cNvPr id="40" name="Group 3"/>
          <p:cNvGrpSpPr/>
          <p:nvPr/>
        </p:nvGrpSpPr>
        <p:grpSpPr>
          <a:xfrm>
            <a:off x="3724701" y="2807079"/>
            <a:ext cx="1878397" cy="4187444"/>
            <a:chOff x="4868178" y="3669719"/>
            <a:chExt cx="2455644" cy="5474279"/>
          </a:xfrm>
        </p:grpSpPr>
        <p:sp>
          <p:nvSpPr>
            <p:cNvPr id="41"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2" name="Group 5"/>
            <p:cNvGrpSpPr/>
            <p:nvPr/>
          </p:nvGrpSpPr>
          <p:grpSpPr>
            <a:xfrm>
              <a:off x="4868178" y="5538270"/>
              <a:ext cx="2455644" cy="3605728"/>
              <a:chOff x="4880706" y="5512870"/>
              <a:chExt cx="2455644" cy="3605728"/>
            </a:xfrm>
          </p:grpSpPr>
          <p:sp>
            <p:nvSpPr>
              <p:cNvPr id="43" name="Rectangle 6"/>
              <p:cNvSpPr/>
              <p:nvPr/>
            </p:nvSpPr>
            <p:spPr>
              <a:xfrm>
                <a:off x="4880706" y="5512870"/>
                <a:ext cx="2455644" cy="3605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44" name="TextBox 7"/>
              <p:cNvSpPr txBox="1"/>
              <p:nvPr/>
            </p:nvSpPr>
            <p:spPr>
              <a:xfrm>
                <a:off x="5062827" y="5530010"/>
                <a:ext cx="2091403" cy="1249467"/>
              </a:xfrm>
              <a:prstGeom prst="rect">
                <a:avLst/>
              </a:prstGeom>
              <a:solidFill>
                <a:schemeClr val="accent3"/>
              </a:solidFill>
            </p:spPr>
            <p:txBody>
              <a:bodyPr wrap="square" lIns="190234" tIns="152188" rIns="190234" bIns="152188" rtlCol="0">
                <a:spAutoFit/>
              </a:bodyPr>
              <a:lstStyle/>
              <a:p>
                <a:pPr algn="ctr" defTabSz="699430">
                  <a:lnSpc>
                    <a:spcPct val="90000"/>
                  </a:lnSpc>
                </a:pPr>
                <a:r>
                  <a:rPr lang="en-US" sz="1530" dirty="0" err="1">
                    <a:solidFill>
                      <a:srgbClr val="FFFFFF"/>
                    </a:solidFill>
                  </a:rPr>
                  <a:t>IoT</a:t>
                </a:r>
                <a:endParaRPr lang="en-US" sz="1530" dirty="0">
                  <a:solidFill>
                    <a:srgbClr val="FFFFFF"/>
                  </a:solidFill>
                </a:endParaRPr>
              </a:p>
              <a:p>
                <a:pPr algn="ctr" defTabSz="699430">
                  <a:lnSpc>
                    <a:spcPct val="90000"/>
                  </a:lnSpc>
                </a:pPr>
                <a:r>
                  <a:rPr lang="en-US" sz="1530" dirty="0" err="1">
                    <a:solidFill>
                      <a:srgbClr val="FFFFFF"/>
                    </a:solidFill>
                  </a:rPr>
                  <a:t>HoloLens</a:t>
                </a:r>
                <a:endParaRPr lang="en-US" sz="1530" dirty="0">
                  <a:solidFill>
                    <a:srgbClr val="FFFFFF"/>
                  </a:solidFill>
                </a:endParaRPr>
              </a:p>
              <a:p>
                <a:pPr algn="ctr" defTabSz="699430">
                  <a:lnSpc>
                    <a:spcPct val="90000"/>
                  </a:lnSpc>
                </a:pPr>
                <a:r>
                  <a:rPr lang="en-US" sz="1530" dirty="0">
                    <a:solidFill>
                      <a:srgbClr val="FFFFFF"/>
                    </a:solidFill>
                  </a:rPr>
                  <a:t>Surface Hub</a:t>
                </a:r>
              </a:p>
            </p:txBody>
          </p:sp>
        </p:grpSp>
      </p:grpSp>
      <p:grpSp>
        <p:nvGrpSpPr>
          <p:cNvPr id="45" name="Group 8"/>
          <p:cNvGrpSpPr/>
          <p:nvPr/>
        </p:nvGrpSpPr>
        <p:grpSpPr>
          <a:xfrm>
            <a:off x="599584" y="1615461"/>
            <a:ext cx="4081182" cy="2451439"/>
            <a:chOff x="782689" y="1953277"/>
            <a:chExt cx="5335363" cy="3204787"/>
          </a:xfrm>
        </p:grpSpPr>
        <p:sp>
          <p:nvSpPr>
            <p:cNvPr id="46"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7" name="Group 10"/>
            <p:cNvGrpSpPr/>
            <p:nvPr/>
          </p:nvGrpSpPr>
          <p:grpSpPr>
            <a:xfrm>
              <a:off x="869034" y="1953277"/>
              <a:ext cx="5153473" cy="3043708"/>
              <a:chOff x="869034" y="1953277"/>
              <a:chExt cx="5153473" cy="3043708"/>
            </a:xfrm>
          </p:grpSpPr>
          <p:sp>
            <p:nvSpPr>
              <p:cNvPr id="48"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9" name="Group 12"/>
              <p:cNvGrpSpPr/>
              <p:nvPr/>
            </p:nvGrpSpPr>
            <p:grpSpPr>
              <a:xfrm>
                <a:off x="869034" y="1996229"/>
                <a:ext cx="5113951" cy="3000756"/>
                <a:chOff x="869034" y="1996229"/>
                <a:chExt cx="5113951" cy="3000756"/>
              </a:xfrm>
            </p:grpSpPr>
            <p:sp>
              <p:nvSpPr>
                <p:cNvPr id="50"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51" name="TextBox 14"/>
                <p:cNvSpPr txBox="1"/>
                <p:nvPr/>
              </p:nvSpPr>
              <p:spPr>
                <a:xfrm>
                  <a:off x="904595" y="1996229"/>
                  <a:ext cx="2779122" cy="697264"/>
                </a:xfrm>
                <a:prstGeom prst="rect">
                  <a:avLst/>
                </a:prstGeom>
                <a:solidFill>
                  <a:srgbClr val="0070C0"/>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Windows Desktop</a:t>
                  </a:r>
                  <a:endParaRPr lang="en-US" sz="1836" dirty="0">
                    <a:solidFill>
                      <a:srgbClr val="FFFFFF"/>
                    </a:solidFill>
                  </a:endParaRPr>
                </a:p>
              </p:txBody>
            </p:sp>
            <p:sp>
              <p:nvSpPr>
                <p:cNvPr id="52" name="TextBox 15"/>
                <p:cNvSpPr txBox="1"/>
                <p:nvPr/>
              </p:nvSpPr>
              <p:spPr>
                <a:xfrm>
                  <a:off x="904595" y="3154012"/>
                  <a:ext cx="2779122" cy="697264"/>
                </a:xfrm>
                <a:prstGeom prst="rect">
                  <a:avLst/>
                </a:prstGeom>
                <a:solidFill>
                  <a:srgbClr val="ED7D31"/>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Windows Phone</a:t>
                  </a:r>
                </a:p>
              </p:txBody>
            </p:sp>
            <p:sp>
              <p:nvSpPr>
                <p:cNvPr id="53" name="TextBox 16"/>
                <p:cNvSpPr txBox="1"/>
                <p:nvPr/>
              </p:nvSpPr>
              <p:spPr>
                <a:xfrm>
                  <a:off x="904595" y="4299721"/>
                  <a:ext cx="2779122" cy="697264"/>
                </a:xfrm>
                <a:prstGeom prst="rect">
                  <a:avLst/>
                </a:prstGeom>
                <a:solidFill>
                  <a:srgbClr val="009900"/>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Xbox</a:t>
                  </a:r>
                </a:p>
              </p:txBody>
            </p:sp>
          </p:grpSp>
        </p:grpSp>
      </p:grpSp>
      <p:grpSp>
        <p:nvGrpSpPr>
          <p:cNvPr id="54" name="Group 17"/>
          <p:cNvGrpSpPr/>
          <p:nvPr/>
        </p:nvGrpSpPr>
        <p:grpSpPr>
          <a:xfrm>
            <a:off x="882" y="1616485"/>
            <a:ext cx="573162" cy="2348339"/>
            <a:chOff x="0" y="1954618"/>
            <a:chExt cx="749300" cy="3070003"/>
          </a:xfrm>
        </p:grpSpPr>
        <p:grpSp>
          <p:nvGrpSpPr>
            <p:cNvPr id="55" name="Group 18"/>
            <p:cNvGrpSpPr/>
            <p:nvPr/>
          </p:nvGrpSpPr>
          <p:grpSpPr>
            <a:xfrm>
              <a:off x="0" y="1954618"/>
              <a:ext cx="749300" cy="778582"/>
              <a:chOff x="0" y="1954618"/>
              <a:chExt cx="749300" cy="778582"/>
            </a:xfrm>
          </p:grpSpPr>
          <p:sp>
            <p:nvSpPr>
              <p:cNvPr id="62"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63"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8547" tIns="34274" rIns="68547" bIns="34274" numCol="1" anchor="t" anchorCtr="0" compatLnSpc="1">
                <a:prstTxWarp prst="textNoShape">
                  <a:avLst/>
                </a:prstTxWarp>
              </a:bodyPr>
              <a:lstStyle/>
              <a:p>
                <a:pPr defTabSz="685532">
                  <a:defRPr/>
                </a:pPr>
                <a:endParaRPr lang="en-US" sz="1377" kern="0">
                  <a:solidFill>
                    <a:srgbClr val="FFFFFF"/>
                  </a:solidFill>
                </a:endParaRPr>
              </a:p>
            </p:txBody>
          </p:sp>
        </p:grpSp>
        <p:grpSp>
          <p:nvGrpSpPr>
            <p:cNvPr id="56" name="Group 19"/>
            <p:cNvGrpSpPr/>
            <p:nvPr/>
          </p:nvGrpSpPr>
          <p:grpSpPr>
            <a:xfrm>
              <a:off x="0" y="3100328"/>
              <a:ext cx="749300" cy="778582"/>
              <a:chOff x="0" y="3100328"/>
              <a:chExt cx="749300" cy="778582"/>
            </a:xfrm>
          </p:grpSpPr>
          <p:sp>
            <p:nvSpPr>
              <p:cNvPr id="60"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61"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9945" tIns="34973" rIns="69945" bIns="34973" numCol="1" anchor="t" anchorCtr="0" compatLnSpc="1">
                <a:prstTxWarp prst="textNoShape">
                  <a:avLst/>
                </a:prstTxWarp>
              </a:bodyPr>
              <a:lstStyle/>
              <a:p>
                <a:endParaRPr lang="en-US" sz="1377">
                  <a:solidFill>
                    <a:srgbClr val="FFFFFF"/>
                  </a:solidFill>
                </a:endParaRPr>
              </a:p>
            </p:txBody>
          </p:sp>
        </p:grpSp>
        <p:grpSp>
          <p:nvGrpSpPr>
            <p:cNvPr id="57" name="Group 20"/>
            <p:cNvGrpSpPr/>
            <p:nvPr/>
          </p:nvGrpSpPr>
          <p:grpSpPr>
            <a:xfrm>
              <a:off x="0" y="4246039"/>
              <a:ext cx="749300" cy="778582"/>
              <a:chOff x="0" y="4119039"/>
              <a:chExt cx="749300" cy="778582"/>
            </a:xfrm>
            <a:solidFill>
              <a:srgbClr val="009900"/>
            </a:solidFill>
          </p:grpSpPr>
          <p:sp>
            <p:nvSpPr>
              <p:cNvPr id="58"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pic>
            <p:nvPicPr>
              <p:cNvPr id="59"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64" name="Rectangle 27"/>
          <p:cNvSpPr/>
          <p:nvPr/>
        </p:nvSpPr>
        <p:spPr>
          <a:xfrm>
            <a:off x="5591301" y="2508231"/>
            <a:ext cx="3424746" cy="691373"/>
          </a:xfrm>
          <a:prstGeom prst="rect">
            <a:avLst/>
          </a:prstGeom>
        </p:spPr>
        <p:txBody>
          <a:bodyPr wrap="square" anchor="ctr">
            <a:spAutoFit/>
          </a:bodyPr>
          <a:lstStyle/>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CORE OS</a:t>
            </a:r>
          </a:p>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APP PLATFORM</a:t>
            </a:r>
          </a:p>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STORE</a:t>
            </a:r>
          </a:p>
        </p:txBody>
      </p:sp>
      <p:sp>
        <p:nvSpPr>
          <p:cNvPr id="65" name="Oval 33"/>
          <p:cNvSpPr/>
          <p:nvPr/>
        </p:nvSpPr>
        <p:spPr>
          <a:xfrm>
            <a:off x="3908107" y="2055631"/>
            <a:ext cx="1511582" cy="1511582"/>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66" name="Group 29"/>
          <p:cNvGrpSpPr/>
          <p:nvPr/>
        </p:nvGrpSpPr>
        <p:grpSpPr>
          <a:xfrm>
            <a:off x="3865343" y="2119983"/>
            <a:ext cx="1597113" cy="1382880"/>
            <a:chOff x="5052041" y="2485844"/>
            <a:chExt cx="2087919" cy="1807851"/>
          </a:xfrm>
        </p:grpSpPr>
        <p:sp>
          <p:nvSpPr>
            <p:cNvPr id="67"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68" name="Group 31"/>
            <p:cNvGrpSpPr/>
            <p:nvPr/>
          </p:nvGrpSpPr>
          <p:grpSpPr>
            <a:xfrm>
              <a:off x="5052041" y="2836625"/>
              <a:ext cx="2087919" cy="1071355"/>
              <a:chOff x="5052041" y="2836625"/>
              <a:chExt cx="2087919" cy="1071355"/>
            </a:xfrm>
          </p:grpSpPr>
          <p:sp>
            <p:nvSpPr>
              <p:cNvPr id="69" name="TextBox 35"/>
              <p:cNvSpPr txBox="1"/>
              <p:nvPr/>
            </p:nvSpPr>
            <p:spPr>
              <a:xfrm>
                <a:off x="5052041" y="3644319"/>
                <a:ext cx="2087919" cy="263661"/>
              </a:xfrm>
              <a:prstGeom prst="rect">
                <a:avLst/>
              </a:prstGeom>
              <a:noFill/>
              <a:ln>
                <a:noFill/>
              </a:ln>
            </p:spPr>
            <p:txBody>
              <a:bodyPr wrap="square" lIns="0" tIns="0" rIns="0" bIns="0" rtlCol="0">
                <a:spAutoFit/>
              </a:bodyPr>
              <a:lstStyle/>
              <a:p>
                <a:pPr algn="ctr" defTabSz="699430">
                  <a:lnSpc>
                    <a:spcPct val="90000"/>
                  </a:lnSpc>
                </a:pPr>
                <a:r>
                  <a:rPr lang="en-US" sz="1428" dirty="0">
                    <a:solidFill>
                      <a:srgbClr val="FFFFFF"/>
                    </a:solidFill>
                    <a:cs typeface="Segoe UI Semibold" panose="020B0702040204020203" pitchFamily="34" charset="0"/>
                  </a:rPr>
                  <a:t>Windows 10</a:t>
                </a:r>
              </a:p>
            </p:txBody>
          </p:sp>
          <p:sp>
            <p:nvSpPr>
              <p:cNvPr id="70"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3260" tIns="46630" rIns="93260" bIns="46630" numCol="1" anchor="t" anchorCtr="0" compatLnSpc="1">
                <a:prstTxWarp prst="textNoShape">
                  <a:avLst/>
                </a:prstTxWarp>
              </a:bodyPr>
              <a:lstStyle/>
              <a:p>
                <a:pPr defTabSz="699430"/>
                <a:endParaRPr lang="en-US" sz="1428">
                  <a:ln>
                    <a:solidFill>
                      <a:srgbClr val="FFFFFF"/>
                    </a:solidFill>
                  </a:ln>
                  <a:solidFill>
                    <a:srgbClr val="FFFFFF"/>
                  </a:solidFill>
                </a:endParaRPr>
              </a:p>
            </p:txBody>
          </p:sp>
        </p:grpSp>
      </p:grpSp>
    </p:spTree>
    <p:extLst>
      <p:ext uri="{BB962C8B-B14F-4D97-AF65-F5344CB8AC3E}">
        <p14:creationId xmlns:p14="http://schemas.microsoft.com/office/powerpoint/2010/main" val="4833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Colores</a:t>
            </a:r>
            <a:endParaRPr lang="en-US" dirty="0"/>
          </a:p>
        </p:txBody>
      </p:sp>
      <p:sp>
        <p:nvSpPr>
          <p:cNvPr id="8" name="Text Placeholder 7"/>
          <p:cNvSpPr>
            <a:spLocks noGrp="1"/>
          </p:cNvSpPr>
          <p:nvPr>
            <p:ph type="body" sz="quarter" idx="10"/>
          </p:nvPr>
        </p:nvSpPr>
        <p:spPr>
          <a:xfrm>
            <a:off x="275481" y="1213174"/>
            <a:ext cx="11885514" cy="2931206"/>
          </a:xfrm>
        </p:spPr>
        <p:txBody>
          <a:bodyPr/>
          <a:lstStyle/>
          <a:p>
            <a:r>
              <a:rPr lang="en-US" sz="3599" dirty="0"/>
              <a:t>Como </a:t>
            </a:r>
            <a:r>
              <a:rPr lang="en-US" sz="3599" dirty="0" err="1"/>
              <a:t>en</a:t>
            </a:r>
            <a:r>
              <a:rPr lang="en-US" sz="3599" dirty="0"/>
              <a:t> </a:t>
            </a:r>
            <a:r>
              <a:rPr lang="en-US" sz="3599" dirty="0" err="1"/>
              <a:t>cualquier</a:t>
            </a:r>
            <a:r>
              <a:rPr lang="en-US" sz="3599" dirty="0"/>
              <a:t> App UWP, </a:t>
            </a:r>
            <a:r>
              <a:rPr lang="en-US" sz="3599" dirty="0" err="1"/>
              <a:t>podemos</a:t>
            </a:r>
            <a:r>
              <a:rPr lang="en-US" sz="3599" dirty="0"/>
              <a:t> </a:t>
            </a:r>
            <a:r>
              <a:rPr lang="en-US" sz="3599" dirty="0" err="1"/>
              <a:t>usar</a:t>
            </a:r>
            <a:r>
              <a:rPr lang="en-US" sz="3599" dirty="0"/>
              <a:t> el </a:t>
            </a:r>
            <a:r>
              <a:rPr lang="en-US" sz="3599" dirty="0" err="1"/>
              <a:t>tema</a:t>
            </a:r>
            <a:r>
              <a:rPr lang="en-US" sz="3599" dirty="0"/>
              <a:t> </a:t>
            </a:r>
            <a:r>
              <a:rPr lang="en-US" sz="3599" dirty="0" err="1"/>
              <a:t>adecuado</a:t>
            </a:r>
            <a:r>
              <a:rPr lang="en-US" sz="3599" dirty="0"/>
              <a:t> para la </a:t>
            </a:r>
            <a:r>
              <a:rPr lang="en-US" sz="3599" dirty="0" err="1"/>
              <a:t>misma</a:t>
            </a:r>
            <a:r>
              <a:rPr lang="en-US" sz="3599" dirty="0"/>
              <a:t>, o </a:t>
            </a:r>
            <a:r>
              <a:rPr lang="en-US" sz="3599" dirty="0" err="1"/>
              <a:t>bien</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p>
          <a:p>
            <a:r>
              <a:rPr lang="en-US" sz="3599" dirty="0"/>
              <a:t>Si </a:t>
            </a:r>
            <a:r>
              <a:rPr lang="en-US" sz="3599" dirty="0" err="1"/>
              <a:t>elegimos</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r>
              <a:rPr lang="en-US" sz="3599" dirty="0" err="1"/>
              <a:t>por</a:t>
            </a:r>
            <a:r>
              <a:rPr lang="en-US" sz="3599" dirty="0"/>
              <a:t> </a:t>
            </a:r>
            <a:r>
              <a:rPr lang="en-US" sz="3599" dirty="0" err="1"/>
              <a:t>defecto</a:t>
            </a:r>
            <a:r>
              <a:rPr lang="en-US" sz="3599" dirty="0"/>
              <a:t>: </a:t>
            </a:r>
          </a:p>
          <a:p>
            <a:pPr marL="466298" indent="-466298">
              <a:buFont typeface="Arial" panose="020B0604020202020204" pitchFamily="34" charset="0"/>
              <a:buChar char="•"/>
            </a:pPr>
            <a:r>
              <a:rPr lang="en-US" sz="3199" dirty="0"/>
              <a:t>PC </a:t>
            </a:r>
            <a:r>
              <a:rPr lang="en-US" sz="3199" dirty="0" err="1"/>
              <a:t>usa</a:t>
            </a:r>
            <a:r>
              <a:rPr lang="en-US" sz="3199" dirty="0"/>
              <a:t> </a:t>
            </a:r>
            <a:r>
              <a:rPr lang="en-US" sz="3199" dirty="0" err="1"/>
              <a:t>claro</a:t>
            </a:r>
            <a:r>
              <a:rPr lang="en-US" sz="3199" dirty="0"/>
              <a:t> (configurable)</a:t>
            </a:r>
          </a:p>
          <a:p>
            <a:pPr marL="466298" indent="-466298">
              <a:buFont typeface="Arial" panose="020B0604020202020204" pitchFamily="34" charset="0"/>
              <a:buChar char="•"/>
            </a:pPr>
            <a:r>
              <a:rPr lang="en-US" sz="3199" dirty="0"/>
              <a:t>Xbox </a:t>
            </a:r>
            <a:r>
              <a:rPr lang="en-US" sz="3199" dirty="0" err="1"/>
              <a:t>es</a:t>
            </a:r>
            <a:r>
              <a:rPr lang="en-US" sz="3199" dirty="0"/>
              <a:t> </a:t>
            </a:r>
            <a:r>
              <a:rPr lang="en-US" sz="3199" dirty="0" err="1"/>
              <a:t>ocuro</a:t>
            </a:r>
            <a:endParaRPr lang="en-US" sz="3199" dirty="0"/>
          </a:p>
        </p:txBody>
      </p:sp>
    </p:spTree>
    <p:extLst>
      <p:ext uri="{BB962C8B-B14F-4D97-AF65-F5344CB8AC3E}">
        <p14:creationId xmlns:p14="http://schemas.microsoft.com/office/powerpoint/2010/main" val="257304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Xbox TV </a:t>
            </a:r>
            <a:r>
              <a:rPr lang="es-ES" dirty="0" err="1"/>
              <a:t>Safe</a:t>
            </a:r>
            <a:r>
              <a:rPr lang="es-ES" dirty="0"/>
              <a:t> </a:t>
            </a:r>
            <a:r>
              <a:rPr lang="es-ES" dirty="0" err="1"/>
              <a:t>Area</a:t>
            </a:r>
            <a:endParaRPr lang="es-ES" dirty="0"/>
          </a:p>
        </p:txBody>
      </p:sp>
      <p:sp>
        <p:nvSpPr>
          <p:cNvPr id="5" name="Marcador de texto 4"/>
          <p:cNvSpPr>
            <a:spLocks noGrp="1"/>
          </p:cNvSpPr>
          <p:nvPr>
            <p:ph type="body" sz="quarter" idx="12"/>
          </p:nvPr>
        </p:nvSpPr>
        <p:spPr/>
        <p:txBody>
          <a:bodyPr/>
          <a:lstStyle/>
          <a:p>
            <a:r>
              <a:rPr lang="es-ES" dirty="0"/>
              <a:t>Adaptando la App a TV</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Sonidos</a:t>
            </a:r>
            <a:endParaRPr lang="en-US" sz="7200" dirty="0"/>
          </a:p>
        </p:txBody>
      </p:sp>
    </p:spTree>
    <p:extLst>
      <p:ext uri="{BB962C8B-B14F-4D97-AF65-F5344CB8AC3E}">
        <p14:creationId xmlns:p14="http://schemas.microsoft.com/office/powerpoint/2010/main" val="27483972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213174"/>
            <a:ext cx="11885514" cy="5097271"/>
          </a:xfrm>
        </p:spPr>
        <p:txBody>
          <a:bodyPr/>
          <a:lstStyle/>
          <a:p>
            <a:r>
              <a:rPr lang="en-US" sz="3199" dirty="0" err="1"/>
              <a:t>Ayuda</a:t>
            </a:r>
            <a:r>
              <a:rPr lang="en-US" sz="3199" dirty="0"/>
              <a:t> a </a:t>
            </a:r>
            <a:r>
              <a:rPr lang="en-US" sz="3199" dirty="0" err="1"/>
              <a:t>los</a:t>
            </a:r>
            <a:r>
              <a:rPr lang="en-US" sz="3199" dirty="0"/>
              <a:t> </a:t>
            </a:r>
            <a:r>
              <a:rPr lang="en-US" sz="3199" dirty="0" err="1"/>
              <a:t>usuarios</a:t>
            </a:r>
            <a:r>
              <a:rPr lang="en-US" sz="3199" dirty="0"/>
              <a:t> a </a:t>
            </a:r>
            <a:r>
              <a:rPr lang="en-US" sz="3199" dirty="0" err="1"/>
              <a:t>entender</a:t>
            </a:r>
            <a:r>
              <a:rPr lang="en-US" sz="3199" dirty="0"/>
              <a:t> la </a:t>
            </a:r>
            <a:r>
              <a:rPr lang="en-US" sz="3199" dirty="0" err="1"/>
              <a:t>interacción</a:t>
            </a:r>
            <a:endParaRPr lang="en-US" sz="3199" dirty="0"/>
          </a:p>
          <a:p>
            <a:r>
              <a:rPr lang="en-US" sz="3199" dirty="0"/>
              <a:t>Los </a:t>
            </a:r>
            <a:r>
              <a:rPr lang="en-US" sz="3199" dirty="0" err="1"/>
              <a:t>controles</a:t>
            </a:r>
            <a:r>
              <a:rPr lang="en-US" sz="3199" dirty="0"/>
              <a:t> de la </a:t>
            </a:r>
            <a:r>
              <a:rPr lang="en-US" sz="3199" dirty="0" err="1"/>
              <a:t>plataforma</a:t>
            </a:r>
            <a:r>
              <a:rPr lang="en-US" sz="3199" dirty="0"/>
              <a:t> </a:t>
            </a:r>
            <a:r>
              <a:rPr lang="en-US" sz="3199" dirty="0" err="1"/>
              <a:t>tienen</a:t>
            </a:r>
            <a:r>
              <a:rPr lang="en-US" sz="3199" dirty="0"/>
              <a:t> </a:t>
            </a:r>
            <a:r>
              <a:rPr lang="en-US" sz="3199" dirty="0" err="1"/>
              <a:t>sonidos</a:t>
            </a:r>
            <a:r>
              <a:rPr lang="en-US" sz="3199" dirty="0"/>
              <a:t> </a:t>
            </a:r>
            <a:r>
              <a:rPr lang="en-US" sz="3199" dirty="0" err="1"/>
              <a:t>por</a:t>
            </a:r>
            <a:r>
              <a:rPr lang="en-US" sz="3199" dirty="0"/>
              <a:t> </a:t>
            </a:r>
            <a:r>
              <a:rPr lang="en-US" sz="3199" dirty="0" err="1"/>
              <a:t>defecto</a:t>
            </a:r>
            <a:r>
              <a:rPr lang="en-US" sz="3199" dirty="0"/>
              <a:t> </a:t>
            </a:r>
          </a:p>
          <a:p>
            <a:r>
              <a:rPr lang="en-US" sz="3199" dirty="0"/>
              <a:t>Si </a:t>
            </a:r>
            <a:r>
              <a:rPr lang="en-US" sz="3199" dirty="0" err="1"/>
              <a:t>creamos</a:t>
            </a:r>
            <a:r>
              <a:rPr lang="en-US" sz="3199" dirty="0"/>
              <a:t> </a:t>
            </a:r>
            <a:r>
              <a:rPr lang="en-US" sz="3199" dirty="0" err="1"/>
              <a:t>nuevos</a:t>
            </a:r>
            <a:r>
              <a:rPr lang="en-US" sz="3199" dirty="0"/>
              <a:t> </a:t>
            </a:r>
            <a:r>
              <a:rPr lang="en-US" sz="3199" dirty="0" err="1"/>
              <a:t>controles</a:t>
            </a:r>
            <a:r>
              <a:rPr lang="en-US" sz="3199" dirty="0"/>
              <a:t> </a:t>
            </a:r>
            <a:r>
              <a:rPr lang="en-US" sz="3199" dirty="0" err="1"/>
              <a:t>personales</a:t>
            </a:r>
            <a:r>
              <a:rPr lang="en-US" sz="3199" dirty="0"/>
              <a:t>, </a:t>
            </a:r>
            <a:r>
              <a:rPr lang="en-US" sz="3199" dirty="0" err="1"/>
              <a:t>podemos</a:t>
            </a:r>
            <a:r>
              <a:rPr lang="en-US" sz="3199" dirty="0"/>
              <a:t> </a:t>
            </a:r>
            <a:r>
              <a:rPr lang="en-US" sz="3199" dirty="0" err="1"/>
              <a:t>añador</a:t>
            </a:r>
            <a:r>
              <a:rPr lang="en-US" sz="3199" dirty="0"/>
              <a:t> </a:t>
            </a:r>
            <a:r>
              <a:rPr lang="en-US" sz="3199" dirty="0" err="1"/>
              <a:t>los</a:t>
            </a:r>
            <a:r>
              <a:rPr lang="en-US" sz="3199" dirty="0"/>
              <a:t> </a:t>
            </a:r>
            <a:r>
              <a:rPr lang="en-US" sz="3199" dirty="0" err="1"/>
              <a:t>sonidos</a:t>
            </a:r>
            <a:r>
              <a:rPr lang="en-US" sz="3199" dirty="0"/>
              <a:t>:</a:t>
            </a:r>
          </a:p>
          <a:p>
            <a:pPr marL="914224" lvl="4" indent="0">
              <a:buNone/>
            </a:pPr>
            <a:r>
              <a:rPr lang="en-US" sz="2400" dirty="0" err="1"/>
              <a:t>ElementSoundPlayer.Play</a:t>
            </a:r>
            <a:r>
              <a:rPr lang="en-US" sz="2400" dirty="0"/>
              <a:t>(</a:t>
            </a:r>
            <a:r>
              <a:rPr lang="en-US" sz="2400" dirty="0" err="1"/>
              <a:t>ElementSoundKind.</a:t>
            </a:r>
            <a:r>
              <a:rPr lang="en-US" sz="2400" b="1" dirty="0" err="1"/>
              <a:t>Focus</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Invoke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GoBack</a:t>
            </a:r>
            <a:r>
              <a:rPr lang="en-US" sz="2400" dirty="0"/>
              <a:t>);</a:t>
            </a:r>
            <a:endParaRPr lang="en-US" sz="2400" b="1" dirty="0"/>
          </a:p>
          <a:p>
            <a:pPr marL="914224" lvl="4" indent="0">
              <a:buNone/>
            </a:pPr>
            <a:r>
              <a:rPr lang="en-US" sz="2400" dirty="0" err="1"/>
              <a:t>ElementSoundPlayer.Play</a:t>
            </a:r>
            <a:r>
              <a:rPr lang="en-US" sz="2400" dirty="0"/>
              <a:t>(</a:t>
            </a:r>
            <a:r>
              <a:rPr lang="en-US" sz="2400" dirty="0" err="1"/>
              <a:t>ElementSoundKind.</a:t>
            </a:r>
            <a:r>
              <a:rPr lang="en-US" sz="2400" b="1" dirty="0" err="1"/>
              <a:t>Show</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Hide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MoveNext</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MovePrevious</a:t>
            </a:r>
            <a:r>
              <a:rPr lang="en-US" sz="2400" dirty="0"/>
              <a:t>);</a:t>
            </a:r>
          </a:p>
        </p:txBody>
      </p:sp>
      <p:sp>
        <p:nvSpPr>
          <p:cNvPr id="2" name="Title 1"/>
          <p:cNvSpPr>
            <a:spLocks noGrp="1"/>
          </p:cNvSpPr>
          <p:nvPr>
            <p:ph type="title"/>
          </p:nvPr>
        </p:nvSpPr>
        <p:spPr/>
        <p:txBody>
          <a:bodyPr/>
          <a:lstStyle/>
          <a:p>
            <a:pPr lvl="0"/>
            <a:r>
              <a:rPr lang="en-US" dirty="0" err="1"/>
              <a:t>Sonidos</a:t>
            </a:r>
            <a:endParaRPr lang="en-US" dirty="0"/>
          </a:p>
        </p:txBody>
      </p:sp>
      <p:pic>
        <p:nvPicPr>
          <p:cNvPr id="4" name="ElementFocu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9116576" y="3767784"/>
            <a:ext cx="382263" cy="382263"/>
          </a:xfrm>
          <a:prstGeom prst="rect">
            <a:avLst/>
          </a:prstGeom>
        </p:spPr>
      </p:pic>
      <p:pic>
        <p:nvPicPr>
          <p:cNvPr id="6" name="SelectButtonClick">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9104538" y="4171585"/>
            <a:ext cx="406342" cy="406342"/>
          </a:xfrm>
          <a:prstGeom prst="rect">
            <a:avLst/>
          </a:prstGeom>
        </p:spPr>
      </p:pic>
      <p:pic>
        <p:nvPicPr>
          <p:cNvPr id="7" name="BackButtonCli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9092499" y="4594677"/>
            <a:ext cx="406342" cy="406342"/>
          </a:xfrm>
          <a:prstGeom prst="rect">
            <a:avLst/>
          </a:prstGeom>
        </p:spPr>
      </p:pic>
      <p:pic>
        <p:nvPicPr>
          <p:cNvPr id="8" name="OverlayI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9126827" y="4981781"/>
            <a:ext cx="406342" cy="406342"/>
          </a:xfrm>
          <a:prstGeom prst="rect">
            <a:avLst/>
          </a:prstGeom>
        </p:spPr>
      </p:pic>
      <p:pic>
        <p:nvPicPr>
          <p:cNvPr id="9" name="OverlayOut">
            <a:hlinkClick r:id="" action="ppaction://media"/>
          </p:cNvPr>
          <p:cNvPicPr>
            <a:picLocks noChangeAspect="1"/>
          </p:cNvPicPr>
          <p:nvPr>
            <a:audioFile r:link="rId10"/>
            <p:extLst>
              <p:ext uri="{DAA4B4D4-6D71-4841-9C94-3DE7FCFB9230}">
                <p14:media xmlns:p14="http://schemas.microsoft.com/office/powerpoint/2010/main" r:embed="rId9">
                  <p14:bmkLst>
                    <p14:bmk name="Bookmark 1" time="0"/>
                  </p14:bmkLst>
                </p14:media>
              </p:ext>
            </p:extLst>
          </p:nvPr>
        </p:nvPicPr>
        <p:blipFill>
          <a:blip r:embed="rId17"/>
          <a:stretch>
            <a:fillRect/>
          </a:stretch>
        </p:blipFill>
        <p:spPr>
          <a:xfrm>
            <a:off x="9126827" y="5373368"/>
            <a:ext cx="406342" cy="406342"/>
          </a:xfrm>
          <a:prstGeom prst="rect">
            <a:avLst/>
          </a:prstGeom>
        </p:spPr>
      </p:pic>
      <p:pic>
        <p:nvPicPr>
          <p:cNvPr id="13" name="PageTransitionLeft">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9126827" y="5794505"/>
            <a:ext cx="406342" cy="406342"/>
          </a:xfrm>
          <a:prstGeom prst="rect">
            <a:avLst/>
          </a:prstGeom>
        </p:spPr>
      </p:pic>
      <p:pic>
        <p:nvPicPr>
          <p:cNvPr id="14" name="PageTransitionRight">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9104538" y="6243943"/>
            <a:ext cx="406342" cy="406342"/>
          </a:xfrm>
          <a:prstGeom prst="rect">
            <a:avLst/>
          </a:prstGeom>
        </p:spPr>
      </p:pic>
    </p:spTree>
    <p:extLst>
      <p:ext uri="{BB962C8B-B14F-4D97-AF65-F5344CB8AC3E}">
        <p14:creationId xmlns:p14="http://schemas.microsoft.com/office/powerpoint/2010/main" val="193587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36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1272"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344"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720" fill="hold"/>
                                        <p:tgtEl>
                                          <p:spTgt spid="9"/>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80"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7"/>
                </p:tgtEl>
              </p:cMediaNode>
            </p:audio>
            <p:audio>
              <p:cMediaNode vol="80000" showWhenStopped="0">
                <p:cTn id="47" fill="hold" display="0">
                  <p:stCondLst>
                    <p:cond delay="indefinite"/>
                  </p:stCondLst>
                  <p:endCondLst>
                    <p:cond evt="onStopAudio" delay="0">
                      <p:tgtEl>
                        <p:sldTgt/>
                      </p:tgtEl>
                    </p:cond>
                  </p:endCondLst>
                </p:cTn>
                <p:tgtEl>
                  <p:spTgt spid="8"/>
                </p:tgtEl>
              </p:cMediaNode>
            </p:audio>
            <p:audio>
              <p:cMediaNode vol="80000" showWhenStopped="0">
                <p:cTn id="48" fill="hold" display="0">
                  <p:stCondLst>
                    <p:cond delay="indefinite"/>
                  </p:stCondLst>
                  <p:endCondLst>
                    <p:cond evt="onStopAudio" delay="0">
                      <p:tgtEl>
                        <p:sldTgt/>
                      </p:tgtEl>
                    </p:cond>
                  </p:endCondLst>
                </p:cTn>
                <p:tgtEl>
                  <p:spTgt spid="9"/>
                </p:tgtEl>
              </p:cMediaNode>
            </p:audio>
            <p:audio>
              <p:cMediaNode vol="80000" showWhenStopped="0">
                <p:cTn id="49" fill="hold" display="0">
                  <p:stCondLst>
                    <p:cond delay="indefinite"/>
                  </p:stCondLst>
                  <p:endCondLst>
                    <p:cond evt="onStopAudio" delay="0">
                      <p:tgtEl>
                        <p:sldTgt/>
                      </p:tgtEl>
                    </p:cond>
                  </p:endCondLst>
                </p:cTn>
                <p:tgtEl>
                  <p:spTgt spid="13"/>
                </p:tgtEl>
              </p:cMediaNode>
            </p:audio>
            <p:audio>
              <p:cMediaNode vol="80000" showWhenStopped="0">
                <p:cTn id="50" fill="hold" display="0">
                  <p:stCondLst>
                    <p:cond delay="indefinite"/>
                  </p:stCondLst>
                  <p:endCondLst>
                    <p:cond evt="onStopAudio" delay="0">
                      <p:tgtEl>
                        <p:sldTgt/>
                      </p:tgtEl>
                    </p:cond>
                  </p:endCondLst>
                </p:cTn>
                <p:tgtEl>
                  <p:spTgt spid="14"/>
                </p:tgtEl>
              </p:cMediaNode>
            </p:audio>
            <p:audio>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Sonidos</a:t>
            </a:r>
          </a:p>
        </p:txBody>
      </p:sp>
      <p:sp>
        <p:nvSpPr>
          <p:cNvPr id="5" name="Marcador de texto 4"/>
          <p:cNvSpPr>
            <a:spLocks noGrp="1"/>
          </p:cNvSpPr>
          <p:nvPr>
            <p:ph type="body" sz="quarter" idx="12"/>
          </p:nvPr>
        </p:nvSpPr>
        <p:spPr/>
        <p:txBody>
          <a:bodyPr/>
          <a:lstStyle/>
          <a:p>
            <a:r>
              <a:rPr lang="es-ES" dirty="0"/>
              <a:t>Añadiendo más </a:t>
            </a:r>
            <a:r>
              <a:rPr lang="es-ES" dirty="0" err="1"/>
              <a:t>feedback</a:t>
            </a:r>
            <a:endParaRPr lang="es-ES" dirty="0"/>
          </a:p>
        </p:txBody>
      </p:sp>
    </p:spTree>
    <p:extLst>
      <p:ext uri="{BB962C8B-B14F-4D97-AF65-F5344CB8AC3E}">
        <p14:creationId xmlns:p14="http://schemas.microsoft.com/office/powerpoint/2010/main" val="3585151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r>
              <a:rPr lang="en-US" dirty="0"/>
              <a:t> de </a:t>
            </a:r>
            <a:r>
              <a:rPr lang="en-US" dirty="0" err="1"/>
              <a:t>diseño</a:t>
            </a:r>
            <a:endParaRPr lang="en-US" sz="7200" dirty="0"/>
          </a:p>
        </p:txBody>
      </p:sp>
    </p:spTree>
    <p:extLst>
      <p:ext uri="{BB962C8B-B14F-4D97-AF65-F5344CB8AC3E}">
        <p14:creationId xmlns:p14="http://schemas.microsoft.com/office/powerpoint/2010/main" val="16483648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Xbox"/>
          <p:cNvPicPr>
            <a:picLocks noChangeAspect="1"/>
          </p:cNvPicPr>
          <p:nvPr/>
        </p:nvPicPr>
        <p:blipFill rotWithShape="1">
          <a:blip r:embed="rId3">
            <a:extLst>
              <a:ext uri="{28A0092B-C50C-407E-A947-70E740481C1C}">
                <a14:useLocalDpi xmlns:a14="http://schemas.microsoft.com/office/drawing/2010/main" val="0"/>
              </a:ext>
            </a:extLst>
          </a:blip>
          <a:srcRect l="67408" t="74219" r="13727" b="5575"/>
          <a:stretch/>
        </p:blipFill>
        <p:spPr>
          <a:xfrm>
            <a:off x="1631255" y="5485139"/>
            <a:ext cx="1279964" cy="846332"/>
          </a:xfrm>
          <a:prstGeom prst="rect">
            <a:avLst/>
          </a:prstGeom>
        </p:spPr>
      </p:pic>
      <p:sp>
        <p:nvSpPr>
          <p:cNvPr id="3" name="Title 2"/>
          <p:cNvSpPr>
            <a:spLocks noGrp="1"/>
          </p:cNvSpPr>
          <p:nvPr>
            <p:ph type="title"/>
          </p:nvPr>
        </p:nvSpPr>
        <p:spPr>
          <a:xfrm>
            <a:off x="275481" y="209578"/>
            <a:ext cx="11885514" cy="750897"/>
          </a:xfrm>
        </p:spPr>
        <p:txBody>
          <a:bodyPr/>
          <a:lstStyle/>
          <a:p>
            <a:r>
              <a:rPr lang="en-US" sz="3672" dirty="0"/>
              <a:t>La </a:t>
            </a:r>
            <a:r>
              <a:rPr lang="en-US" sz="3672" dirty="0" err="1"/>
              <a:t>experiencia</a:t>
            </a:r>
            <a:r>
              <a:rPr lang="en-US" sz="3672" dirty="0"/>
              <a:t> DEBE </a:t>
            </a:r>
            <a:r>
              <a:rPr lang="en-US" sz="3672" dirty="0" err="1"/>
              <a:t>cambiar</a:t>
            </a:r>
            <a:endParaRPr lang="en-US" sz="3672" dirty="0"/>
          </a:p>
        </p:txBody>
      </p:sp>
      <p:pic>
        <p:nvPicPr>
          <p:cNvPr id="18" name="Xbox"/>
          <p:cNvPicPr>
            <a:picLocks noChangeAspect="1"/>
          </p:cNvPicPr>
          <p:nvPr/>
        </p:nvPicPr>
        <p:blipFill rotWithShape="1">
          <a:blip r:embed="rId3">
            <a:extLst>
              <a:ext uri="{28A0092B-C50C-407E-A947-70E740481C1C}">
                <a14:useLocalDpi xmlns:a14="http://schemas.microsoft.com/office/drawing/2010/main" val="0"/>
              </a:ext>
            </a:extLst>
          </a:blip>
          <a:srcRect b="25595"/>
          <a:stretch/>
        </p:blipFill>
        <p:spPr>
          <a:xfrm>
            <a:off x="499101" y="1295161"/>
            <a:ext cx="6785174" cy="3116362"/>
          </a:xfrm>
          <a:prstGeom prst="rect">
            <a:avLst/>
          </a:prstGeom>
        </p:spPr>
      </p:pic>
      <p:sp>
        <p:nvSpPr>
          <p:cNvPr id="19" name="Rectangle 18"/>
          <p:cNvSpPr/>
          <p:nvPr/>
        </p:nvSpPr>
        <p:spPr bwMode="auto">
          <a:xfrm>
            <a:off x="1352019" y="1333184"/>
            <a:ext cx="5067463" cy="2882177"/>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628180" y="4604467"/>
            <a:ext cx="1609271" cy="1940293"/>
          </a:xfrm>
          <a:prstGeom prst="rect">
            <a:avLst/>
          </a:prstGeom>
        </p:spPr>
      </p:pic>
      <p:pic>
        <p:nvPicPr>
          <p:cNvPr id="27" name="Xbox"/>
          <p:cNvPicPr>
            <a:picLocks noChangeAspect="1"/>
          </p:cNvPicPr>
          <p:nvPr/>
        </p:nvPicPr>
        <p:blipFill rotWithShape="1">
          <a:blip r:embed="rId3">
            <a:extLst>
              <a:ext uri="{28A0092B-C50C-407E-A947-70E740481C1C}">
                <a14:useLocalDpi xmlns:a14="http://schemas.microsoft.com/office/drawing/2010/main" val="0"/>
              </a:ext>
            </a:extLst>
          </a:blip>
          <a:srcRect l="67510" t="74219" r="13727" b="5528"/>
          <a:stretch/>
        </p:blipFill>
        <p:spPr>
          <a:xfrm>
            <a:off x="4848124" y="5574614"/>
            <a:ext cx="1273051" cy="848281"/>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5435508" y="4681923"/>
            <a:ext cx="1609271" cy="1940293"/>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293" y="4517985"/>
            <a:ext cx="2354918" cy="823188"/>
          </a:xfrm>
          <a:prstGeom prst="rect">
            <a:avLst/>
          </a:prstGeom>
        </p:spPr>
      </p:pic>
      <p:grpSp>
        <p:nvGrpSpPr>
          <p:cNvPr id="4" name="Group 3"/>
          <p:cNvGrpSpPr/>
          <p:nvPr/>
        </p:nvGrpSpPr>
        <p:grpSpPr>
          <a:xfrm>
            <a:off x="8686741" y="5027777"/>
            <a:ext cx="2462512" cy="1395119"/>
            <a:chOff x="9333154" y="5131164"/>
            <a:chExt cx="1643796" cy="931281"/>
          </a:xfrm>
        </p:grpSpPr>
        <p:pic>
          <p:nvPicPr>
            <p:cNvPr id="17" name="Laptop"/>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3154" y="5131164"/>
              <a:ext cx="1643796" cy="931281"/>
            </a:xfrm>
            <a:prstGeom prst="rect">
              <a:avLst/>
            </a:prstGeom>
          </p:spPr>
        </p:pic>
        <p:sp>
          <p:nvSpPr>
            <p:cNvPr id="21" name="Rectangle 20"/>
            <p:cNvSpPr/>
            <p:nvPr/>
          </p:nvSpPr>
          <p:spPr bwMode="auto">
            <a:xfrm>
              <a:off x="9437564" y="5157189"/>
              <a:ext cx="1153206" cy="656462"/>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8743839" y="4618543"/>
            <a:ext cx="1609271" cy="1940293"/>
          </a:xfrm>
          <a:prstGeom prst="rect">
            <a:avLst/>
          </a:prstGeom>
        </p:spPr>
      </p:pic>
    </p:spTree>
    <p:extLst>
      <p:ext uri="{BB962C8B-B14F-4D97-AF65-F5344CB8AC3E}">
        <p14:creationId xmlns:p14="http://schemas.microsoft.com/office/powerpoint/2010/main" val="81211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58376" y="1197211"/>
            <a:ext cx="9919724" cy="4585703"/>
            <a:chOff x="503300" y="1057340"/>
            <a:chExt cx="11429875" cy="5283817"/>
          </a:xfrm>
        </p:grpSpPr>
        <p:grpSp>
          <p:nvGrpSpPr>
            <p:cNvPr id="22" name="Group 21"/>
            <p:cNvGrpSpPr/>
            <p:nvPr/>
          </p:nvGrpSpPr>
          <p:grpSpPr>
            <a:xfrm>
              <a:off x="503300" y="1057340"/>
              <a:ext cx="11429875" cy="5283817"/>
              <a:chOff x="-456810" y="1851360"/>
              <a:chExt cx="7223681" cy="3339372"/>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110"/>
              <a:stretch/>
            </p:blipFill>
            <p:spPr>
              <a:xfrm>
                <a:off x="-456810" y="1851360"/>
                <a:ext cx="7223681" cy="3339372"/>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0072" y="1119848"/>
              <a:ext cx="8536329" cy="4856679"/>
            </a:xfrm>
            <a:prstGeom prst="rect">
              <a:avLst/>
            </a:prstGeom>
          </p:spPr>
        </p:pic>
      </p:grpSp>
      <p:sp>
        <p:nvSpPr>
          <p:cNvPr id="36" name="Title 2"/>
          <p:cNvSpPr>
            <a:spLocks noGrp="1"/>
          </p:cNvSpPr>
          <p:nvPr>
            <p:ph type="title"/>
          </p:nvPr>
        </p:nvSpPr>
        <p:spPr>
          <a:xfrm>
            <a:off x="275482" y="295730"/>
            <a:ext cx="11887878" cy="917444"/>
          </a:xfrm>
        </p:spPr>
        <p:txBody>
          <a:bodyPr/>
          <a:lstStyle/>
          <a:p>
            <a:r>
              <a:rPr lang="en-US" dirty="0" err="1"/>
              <a:t>Siempre</a:t>
            </a:r>
            <a:r>
              <a:rPr lang="en-US" dirty="0"/>
              <a:t> simple</a:t>
            </a:r>
          </a:p>
        </p:txBody>
      </p:sp>
      <p:grpSp>
        <p:nvGrpSpPr>
          <p:cNvPr id="4" name="Group 3"/>
          <p:cNvGrpSpPr/>
          <p:nvPr/>
        </p:nvGrpSpPr>
        <p:grpSpPr>
          <a:xfrm>
            <a:off x="5200615" y="5824470"/>
            <a:ext cx="3210449" cy="1134609"/>
            <a:chOff x="5200469" y="5824800"/>
            <a:chExt cx="3210905" cy="113477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106421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Pero </a:t>
            </a:r>
            <a:r>
              <a:rPr lang="en-US" dirty="0" err="1"/>
              <a:t>coherente</a:t>
            </a:r>
            <a:endParaRPr lang="en-US" dirty="0"/>
          </a:p>
        </p:txBody>
      </p:sp>
      <p:grpSp>
        <p:nvGrpSpPr>
          <p:cNvPr id="2" name="Group 1"/>
          <p:cNvGrpSpPr/>
          <p:nvPr/>
        </p:nvGrpSpPr>
        <p:grpSpPr>
          <a:xfrm>
            <a:off x="1258376" y="1197211"/>
            <a:ext cx="9919724" cy="4577626"/>
            <a:chOff x="1006214" y="1196884"/>
            <a:chExt cx="9921132" cy="4578275"/>
          </a:xfrm>
        </p:grpSpPr>
        <p:grpSp>
          <p:nvGrpSpPr>
            <p:cNvPr id="22" name="Group 21"/>
            <p:cNvGrpSpPr/>
            <p:nvPr/>
          </p:nvGrpSpPr>
          <p:grpSpPr>
            <a:xfrm>
              <a:off x="1006214" y="1196884"/>
              <a:ext cx="9921132" cy="4578275"/>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34807"/>
              <a:ext cx="7409534" cy="4241556"/>
            </a:xfrm>
            <a:prstGeom prst="rect">
              <a:avLst/>
            </a:prstGeom>
          </p:spPr>
        </p:pic>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802369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Y </a:t>
            </a:r>
            <a:r>
              <a:rPr lang="en-US" dirty="0" err="1"/>
              <a:t>cautivar</a:t>
            </a:r>
            <a:endParaRPr lang="en-US" dirty="0"/>
          </a:p>
        </p:txBody>
      </p:sp>
      <p:grpSp>
        <p:nvGrpSpPr>
          <p:cNvPr id="2" name="Group 1"/>
          <p:cNvGrpSpPr/>
          <p:nvPr/>
        </p:nvGrpSpPr>
        <p:grpSpPr>
          <a:xfrm>
            <a:off x="1258376" y="1197211"/>
            <a:ext cx="9919724" cy="4558376"/>
            <a:chOff x="1006214" y="1196884"/>
            <a:chExt cx="9921132" cy="4559023"/>
          </a:xfrm>
        </p:grpSpPr>
        <p:grpSp>
          <p:nvGrpSpPr>
            <p:cNvPr id="22" name="Group 21"/>
            <p:cNvGrpSpPr/>
            <p:nvPr/>
          </p:nvGrpSpPr>
          <p:grpSpPr>
            <a:xfrm>
              <a:off x="1006214" y="1196884"/>
              <a:ext cx="9921132" cy="4559023"/>
              <a:chOff x="-456810" y="1851360"/>
              <a:chExt cx="7223681" cy="3319473"/>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52481"/>
              <a:ext cx="7409534" cy="4214257"/>
            </a:xfrm>
            <a:prstGeom prst="rect">
              <a:avLst/>
            </a:prstGeom>
          </p:spPr>
        </p:pic>
      </p:grpSp>
      <p:grpSp>
        <p:nvGrpSpPr>
          <p:cNvPr id="8" name="Group 7"/>
          <p:cNvGrpSpPr/>
          <p:nvPr/>
        </p:nvGrpSpPr>
        <p:grpSpPr>
          <a:xfrm>
            <a:off x="5200615" y="5824470"/>
            <a:ext cx="3210449" cy="1134609"/>
            <a:chOff x="5200469" y="5824800"/>
            <a:chExt cx="3210905" cy="113477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38285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38" y="295730"/>
            <a:ext cx="11887878" cy="917444"/>
          </a:xfrm>
        </p:spPr>
        <p:txBody>
          <a:bodyPr/>
          <a:lstStyle/>
          <a:p>
            <a:r>
              <a:rPr lang="en-US" dirty="0"/>
              <a:t>El </a:t>
            </a:r>
            <a:r>
              <a:rPr lang="en-US" dirty="0" err="1"/>
              <a:t>viaje</a:t>
            </a:r>
            <a:r>
              <a:rPr lang="en-US" dirty="0"/>
              <a:t> de la </a:t>
            </a:r>
            <a:r>
              <a:rPr lang="en-US" dirty="0" err="1"/>
              <a:t>convergencia</a:t>
            </a:r>
            <a:endParaRPr lang="en-US" sz="3999" dirty="0">
              <a:gradFill>
                <a:gsLst>
                  <a:gs pos="10101">
                    <a:schemeClr val="tx1"/>
                  </a:gs>
                  <a:gs pos="54000">
                    <a:schemeClr val="tx1"/>
                  </a:gs>
                </a:gsLst>
                <a:lin ang="5400000" scaled="0"/>
              </a:gradFill>
            </a:endParaRPr>
          </a:p>
        </p:txBody>
      </p:sp>
      <p:sp>
        <p:nvSpPr>
          <p:cNvPr id="38" name="Rectangle 36"/>
          <p:cNvSpPr/>
          <p:nvPr/>
        </p:nvSpPr>
        <p:spPr bwMode="auto">
          <a:xfrm>
            <a:off x="882" y="1160455"/>
            <a:ext cx="12434711" cy="58340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solidFill>
                <a:srgbClr val="FFFFFF"/>
              </a:solidFill>
            </a:endParaRPr>
          </a:p>
        </p:txBody>
      </p:sp>
      <p:sp>
        <p:nvSpPr>
          <p:cNvPr id="104" name="Rectangle 63"/>
          <p:cNvSpPr/>
          <p:nvPr/>
        </p:nvSpPr>
        <p:spPr bwMode="auto">
          <a:xfrm>
            <a:off x="1227991" y="1962168"/>
            <a:ext cx="9326033" cy="39741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gradFill>
                <a:gsLst>
                  <a:gs pos="0">
                    <a:srgbClr val="FFFFFF"/>
                  </a:gs>
                  <a:gs pos="100000">
                    <a:srgbClr val="FFFFFF"/>
                  </a:gs>
                </a:gsLst>
                <a:lin ang="5400000" scaled="0"/>
              </a:gradFill>
            </a:endParaRPr>
          </a:p>
        </p:txBody>
      </p:sp>
      <p:sp>
        <p:nvSpPr>
          <p:cNvPr id="105" name="Rectangle 62"/>
          <p:cNvSpPr/>
          <p:nvPr/>
        </p:nvSpPr>
        <p:spPr bwMode="auto">
          <a:xfrm>
            <a:off x="882" y="3296409"/>
            <a:ext cx="12434710" cy="7092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30" fontAlgn="base">
              <a:lnSpc>
                <a:spcPct val="90000"/>
              </a:lnSpc>
              <a:spcBef>
                <a:spcPct val="0"/>
              </a:spcBef>
              <a:spcAft>
                <a:spcPct val="0"/>
              </a:spcAft>
            </a:pPr>
            <a:endParaRPr lang="en-US" sz="1836" dirty="0" err="1">
              <a:gradFill>
                <a:gsLst>
                  <a:gs pos="2917">
                    <a:srgbClr val="737373"/>
                  </a:gs>
                  <a:gs pos="81000">
                    <a:srgbClr val="737373"/>
                  </a:gs>
                </a:gsLst>
                <a:lin ang="5400000" scaled="0"/>
              </a:gradFill>
              <a:ea typeface="Segoe UI" pitchFamily="34" charset="0"/>
              <a:cs typeface="Segoe UI" pitchFamily="34" charset="0"/>
            </a:endParaRPr>
          </a:p>
        </p:txBody>
      </p:sp>
      <p:sp>
        <p:nvSpPr>
          <p:cNvPr id="106" name="TextBox 35"/>
          <p:cNvSpPr txBox="1"/>
          <p:nvPr/>
        </p:nvSpPr>
        <p:spPr>
          <a:xfrm>
            <a:off x="1455852" y="2146656"/>
            <a:ext cx="509772"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Phone</a:t>
            </a:r>
          </a:p>
        </p:txBody>
      </p:sp>
      <p:sp>
        <p:nvSpPr>
          <p:cNvPr id="107" name="TextBox 36"/>
          <p:cNvSpPr txBox="1"/>
          <p:nvPr/>
        </p:nvSpPr>
        <p:spPr>
          <a:xfrm>
            <a:off x="2799954" y="2046733"/>
            <a:ext cx="891550" cy="338754"/>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Tablet </a:t>
            </a:r>
            <a:r>
              <a:rPr lang="en-US" sz="1199" dirty="0" err="1">
                <a:solidFill>
                  <a:srgbClr val="4F4F4F"/>
                </a:solidFill>
                <a:cs typeface="Segoe UI" panose="020B0502040204020203" pitchFamily="34" charset="0"/>
              </a:rPr>
              <a:t>Pequeña</a:t>
            </a:r>
            <a:endParaRPr lang="en-US" sz="1199" dirty="0">
              <a:solidFill>
                <a:srgbClr val="4F4F4F"/>
              </a:solidFill>
              <a:cs typeface="Segoe UI" panose="020B0502040204020203" pitchFamily="34" charset="0"/>
            </a:endParaRPr>
          </a:p>
        </p:txBody>
      </p:sp>
      <p:sp>
        <p:nvSpPr>
          <p:cNvPr id="108" name="TextBox 37"/>
          <p:cNvSpPr txBox="1"/>
          <p:nvPr/>
        </p:nvSpPr>
        <p:spPr>
          <a:xfrm>
            <a:off x="6448852" y="1980532"/>
            <a:ext cx="1505958" cy="338754"/>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99" dirty="0">
                <a:solidFill>
                  <a:srgbClr val="4F4F4F"/>
                </a:solidFill>
              </a:rPr>
              <a:t>2-in-1s</a:t>
            </a:r>
            <a:br>
              <a:rPr lang="en-US" sz="1199" dirty="0">
                <a:solidFill>
                  <a:srgbClr val="4F4F4F"/>
                </a:solidFill>
              </a:rPr>
            </a:br>
            <a:r>
              <a:rPr lang="en-US" sz="1199" dirty="0">
                <a:solidFill>
                  <a:srgbClr val="4F4F4F"/>
                </a:solidFill>
              </a:rPr>
              <a:t>(Tablet or Laptop)</a:t>
            </a:r>
          </a:p>
        </p:txBody>
      </p:sp>
      <p:sp>
        <p:nvSpPr>
          <p:cNvPr id="109" name="TextBox 38"/>
          <p:cNvSpPr txBox="1"/>
          <p:nvPr/>
        </p:nvSpPr>
        <p:spPr>
          <a:xfrm>
            <a:off x="9045394" y="1980532"/>
            <a:ext cx="1468625" cy="338754"/>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PC</a:t>
            </a:r>
            <a:br>
              <a:rPr lang="en-US" sz="1199" dirty="0">
                <a:solidFill>
                  <a:srgbClr val="4F4F4F"/>
                </a:solidFill>
                <a:cs typeface="Segoe UI" panose="020B0502040204020203" pitchFamily="34" charset="0"/>
              </a:rPr>
            </a:br>
            <a:r>
              <a:rPr lang="en-US" sz="1199" dirty="0">
                <a:solidFill>
                  <a:srgbClr val="4F4F4F"/>
                </a:solidFill>
                <a:cs typeface="Segoe UI" panose="020B0502040204020203" pitchFamily="34" charset="0"/>
              </a:rPr>
              <a:t>&amp; All-in-Ones</a:t>
            </a:r>
          </a:p>
        </p:txBody>
      </p:sp>
      <p:sp>
        <p:nvSpPr>
          <p:cNvPr id="110" name="TextBox 39"/>
          <p:cNvSpPr txBox="1"/>
          <p:nvPr/>
        </p:nvSpPr>
        <p:spPr>
          <a:xfrm>
            <a:off x="2099504" y="2146656"/>
            <a:ext cx="643910"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Phablet</a:t>
            </a:r>
          </a:p>
        </p:txBody>
      </p:sp>
      <p:sp>
        <p:nvSpPr>
          <p:cNvPr id="111" name="TextBox 40"/>
          <p:cNvSpPr txBox="1"/>
          <p:nvPr/>
        </p:nvSpPr>
        <p:spPr>
          <a:xfrm>
            <a:off x="3598553" y="2146656"/>
            <a:ext cx="1488601"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Tablet Grande</a:t>
            </a:r>
          </a:p>
        </p:txBody>
      </p:sp>
      <p:sp>
        <p:nvSpPr>
          <p:cNvPr id="112" name="TextBox 41"/>
          <p:cNvSpPr txBox="1"/>
          <p:nvPr/>
        </p:nvSpPr>
        <p:spPr>
          <a:xfrm>
            <a:off x="8118965" y="1980533"/>
            <a:ext cx="73018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err="1">
                <a:solidFill>
                  <a:srgbClr val="4F4F4F"/>
                </a:solidFill>
                <a:cs typeface="Segoe UI" panose="020B0502040204020203" pitchFamily="34" charset="0"/>
              </a:rPr>
              <a:t>Portátil</a:t>
            </a:r>
            <a:endParaRPr lang="en-US" sz="1199" dirty="0">
              <a:solidFill>
                <a:srgbClr val="4F4F4F"/>
              </a:solidFill>
              <a:cs typeface="Segoe UI" panose="020B0502040204020203" pitchFamily="34" charset="0"/>
            </a:endParaRPr>
          </a:p>
        </p:txBody>
      </p:sp>
      <p:pic>
        <p:nvPicPr>
          <p:cNvPr id="11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716707" y="2414964"/>
            <a:ext cx="1076850" cy="684938"/>
          </a:xfrm>
          <a:prstGeom prst="rect">
            <a:avLst/>
          </a:prstGeom>
        </p:spPr>
      </p:pic>
      <p:pic>
        <p:nvPicPr>
          <p:cNvPr id="11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9294" y="2380716"/>
            <a:ext cx="1167301" cy="858754"/>
          </a:xfrm>
          <a:prstGeom prst="rect">
            <a:avLst/>
          </a:prstGeom>
        </p:spPr>
      </p:pic>
      <p:pic>
        <p:nvPicPr>
          <p:cNvPr id="11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690" y="2380717"/>
            <a:ext cx="1146325" cy="732896"/>
          </a:xfrm>
          <a:prstGeom prst="rect">
            <a:avLst/>
          </a:prstGeom>
        </p:spPr>
      </p:pic>
      <p:pic>
        <p:nvPicPr>
          <p:cNvPr id="11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8273" y="2380716"/>
            <a:ext cx="665550" cy="511047"/>
          </a:xfrm>
          <a:prstGeom prst="rect">
            <a:avLst/>
          </a:prstGeom>
        </p:spPr>
      </p:pic>
      <p:pic>
        <p:nvPicPr>
          <p:cNvPr id="11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7242" y="2380716"/>
            <a:ext cx="455584" cy="443701"/>
          </a:xfrm>
          <a:prstGeom prst="rect">
            <a:avLst/>
          </a:prstGeom>
        </p:spPr>
      </p:pic>
      <p:pic>
        <p:nvPicPr>
          <p:cNvPr id="11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915179" y="2380717"/>
            <a:ext cx="652518" cy="649964"/>
          </a:xfrm>
          <a:prstGeom prst="rect">
            <a:avLst/>
          </a:prstGeom>
        </p:spPr>
      </p:pic>
      <p:pic>
        <p:nvPicPr>
          <p:cNvPr id="11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7991460" y="2416069"/>
            <a:ext cx="1097498" cy="707040"/>
          </a:xfrm>
          <a:prstGeom prst="rect">
            <a:avLst/>
          </a:prstGeom>
        </p:spPr>
      </p:pic>
      <p:sp>
        <p:nvSpPr>
          <p:cNvPr id="120" name="TextBox 49"/>
          <p:cNvSpPr txBox="1"/>
          <p:nvPr/>
        </p:nvSpPr>
        <p:spPr>
          <a:xfrm>
            <a:off x="4019421" y="4403695"/>
            <a:ext cx="463430"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Xbox</a:t>
            </a:r>
          </a:p>
        </p:txBody>
      </p:sp>
      <p:sp>
        <p:nvSpPr>
          <p:cNvPr id="121" name="TextBox 50"/>
          <p:cNvSpPr txBox="1"/>
          <p:nvPr/>
        </p:nvSpPr>
        <p:spPr>
          <a:xfrm>
            <a:off x="9148604" y="4564478"/>
            <a:ext cx="93767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IoT</a:t>
            </a:r>
          </a:p>
        </p:txBody>
      </p:sp>
      <p:sp>
        <p:nvSpPr>
          <p:cNvPr id="122" name="TextBox 51"/>
          <p:cNvSpPr txBox="1"/>
          <p:nvPr/>
        </p:nvSpPr>
        <p:spPr>
          <a:xfrm>
            <a:off x="1952826" y="4238462"/>
            <a:ext cx="95609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Surface Hub</a:t>
            </a:r>
          </a:p>
        </p:txBody>
      </p:sp>
      <p:grpSp>
        <p:nvGrpSpPr>
          <p:cNvPr id="123" name="Xbox"/>
          <p:cNvGrpSpPr/>
          <p:nvPr/>
        </p:nvGrpSpPr>
        <p:grpSpPr bwMode="ltGray">
          <a:xfrm>
            <a:off x="3561893" y="4648026"/>
            <a:ext cx="1384740" cy="996245"/>
            <a:chOff x="8610991" y="1992417"/>
            <a:chExt cx="3186889" cy="2292792"/>
          </a:xfrm>
        </p:grpSpPr>
        <p:pic>
          <p:nvPicPr>
            <p:cNvPr id="12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12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1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562563" y="4505914"/>
            <a:ext cx="1816274" cy="1108085"/>
          </a:xfrm>
          <a:prstGeom prst="rect">
            <a:avLst/>
          </a:prstGeom>
        </p:spPr>
      </p:pic>
      <p:grpSp>
        <p:nvGrpSpPr>
          <p:cNvPr id="128" name="Group 57"/>
          <p:cNvGrpSpPr/>
          <p:nvPr/>
        </p:nvGrpSpPr>
        <p:grpSpPr>
          <a:xfrm>
            <a:off x="9193966" y="4833326"/>
            <a:ext cx="837074" cy="474421"/>
            <a:chOff x="87532" y="3622341"/>
            <a:chExt cx="1116863" cy="632995"/>
          </a:xfrm>
        </p:grpSpPr>
        <p:sp>
          <p:nvSpPr>
            <p:cNvPr id="12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62"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13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158020" y="4781585"/>
            <a:ext cx="1681036" cy="663367"/>
          </a:xfrm>
          <a:prstGeom prst="rect">
            <a:avLst/>
          </a:prstGeom>
          <a:noFill/>
          <a:ln>
            <a:noFill/>
          </a:ln>
        </p:spPr>
      </p:pic>
      <p:sp>
        <p:nvSpPr>
          <p:cNvPr id="132" name="TextBox 61"/>
          <p:cNvSpPr txBox="1"/>
          <p:nvPr/>
        </p:nvSpPr>
        <p:spPr>
          <a:xfrm>
            <a:off x="7582721" y="4564478"/>
            <a:ext cx="847903"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err="1">
                <a:solidFill>
                  <a:srgbClr val="4F4F4F"/>
                </a:solidFill>
                <a:cs typeface="Segoe UI" panose="020B0502040204020203" pitchFamily="34" charset="0"/>
              </a:rPr>
              <a:t>Holografías</a:t>
            </a:r>
            <a:endParaRPr lang="en-US" sz="1199" dirty="0">
              <a:solidFill>
                <a:srgbClr val="4F4F4F"/>
              </a:solidFill>
              <a:cs typeface="Segoe UI" panose="020B0502040204020203" pitchFamily="34" charset="0"/>
            </a:endParaRPr>
          </a:p>
        </p:txBody>
      </p:sp>
      <p:grpSp>
        <p:nvGrpSpPr>
          <p:cNvPr id="133" name="Group 64"/>
          <p:cNvGrpSpPr/>
          <p:nvPr/>
        </p:nvGrpSpPr>
        <p:grpSpPr>
          <a:xfrm>
            <a:off x="5119593" y="3018471"/>
            <a:ext cx="1597113" cy="1382880"/>
            <a:chOff x="5052041" y="2485844"/>
            <a:chExt cx="2087919" cy="1807851"/>
          </a:xfrm>
        </p:grpSpPr>
        <p:sp>
          <p:nvSpPr>
            <p:cNvPr id="134"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135" name="Group 66"/>
            <p:cNvGrpSpPr/>
            <p:nvPr/>
          </p:nvGrpSpPr>
          <p:grpSpPr>
            <a:xfrm>
              <a:off x="5052041" y="2836625"/>
              <a:ext cx="2087919" cy="1071355"/>
              <a:chOff x="5052041" y="2836625"/>
              <a:chExt cx="2087919" cy="1071355"/>
            </a:xfrm>
          </p:grpSpPr>
          <p:sp>
            <p:nvSpPr>
              <p:cNvPr id="136" name="TextBox 35"/>
              <p:cNvSpPr txBox="1"/>
              <p:nvPr/>
            </p:nvSpPr>
            <p:spPr>
              <a:xfrm>
                <a:off x="5052041" y="3644319"/>
                <a:ext cx="2087919" cy="263661"/>
              </a:xfrm>
              <a:prstGeom prst="rect">
                <a:avLst/>
              </a:prstGeom>
              <a:noFill/>
              <a:ln>
                <a:noFill/>
              </a:ln>
            </p:spPr>
            <p:txBody>
              <a:bodyPr wrap="square" lIns="0" tIns="0" rIns="0" bIns="0" rtlCol="0">
                <a:spAutoFit/>
              </a:bodyPr>
              <a:lstStyle/>
              <a:p>
                <a:pPr algn="ctr" defTabSz="699430">
                  <a:lnSpc>
                    <a:spcPct val="90000"/>
                  </a:lnSpc>
                </a:pPr>
                <a:r>
                  <a:rPr lang="en-US" sz="1428" dirty="0">
                    <a:solidFill>
                      <a:srgbClr val="FFFFFF"/>
                    </a:solidFill>
                    <a:cs typeface="Segoe UI Semibold" panose="020B0702040204020203" pitchFamily="34" charset="0"/>
                  </a:rPr>
                  <a:t>Windows 10</a:t>
                </a:r>
              </a:p>
            </p:txBody>
          </p:sp>
          <p:sp>
            <p:nvSpPr>
              <p:cNvPr id="137"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3260" tIns="46630" rIns="93260" bIns="46630" numCol="1" anchor="t" anchorCtr="0" compatLnSpc="1">
                <a:prstTxWarp prst="textNoShape">
                  <a:avLst/>
                </a:prstTxWarp>
              </a:bodyPr>
              <a:lstStyle/>
              <a:p>
                <a:pPr defTabSz="699430"/>
                <a:endParaRPr lang="en-US" sz="1428">
                  <a:ln>
                    <a:solidFill>
                      <a:srgbClr val="FFFFFF"/>
                    </a:solidFill>
                  </a:ln>
                  <a:solidFill>
                    <a:srgbClr val="FFFFFF"/>
                  </a:solidFill>
                </a:endParaRPr>
              </a:p>
            </p:txBody>
          </p:sp>
        </p:grpSp>
      </p:grpSp>
    </p:spTree>
    <p:extLst>
      <p:ext uri="{BB962C8B-B14F-4D97-AF65-F5344CB8AC3E}">
        <p14:creationId xmlns:p14="http://schemas.microsoft.com/office/powerpoint/2010/main" val="398236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11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nodeType="withEffect">
                                  <p:stCondLst>
                                    <p:cond delay="10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11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10" presetClass="entr" presetSubtype="0" fill="hold" nodeType="withEffect">
                                  <p:stCondLst>
                                    <p:cond delay="20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11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40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11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10" presetClass="entr" presetSubtype="0" fill="hold" nodeType="withEffect">
                                  <p:stCondLst>
                                    <p:cond delay="5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11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par>
                                <p:cTn id="45" presetID="10" presetClass="entr" presetSubtype="0" fill="hold" nodeType="withEffect">
                                  <p:stCondLst>
                                    <p:cond delay="6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11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10" presetClass="entr" presetSubtype="0" fill="hold" nodeType="withEffect">
                                  <p:stCondLst>
                                    <p:cond delay="70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11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109"/>
                                        </p:tgtEl>
                                        <p:attrNameLst>
                                          <p:attrName>style.visibility</p:attrName>
                                        </p:attrNameLst>
                                      </p:cBhvr>
                                      <p:to>
                                        <p:strVal val="visible"/>
                                      </p:to>
                                    </p:set>
                                    <p:animEffect transition="in" filter="fade">
                                      <p:cBhvr>
                                        <p:cTn id="60" dur="500"/>
                                        <p:tgtEl>
                                          <p:spTgt spid="109"/>
                                        </p:tgtEl>
                                      </p:cBhvr>
                                    </p:animEffect>
                                  </p:childTnLst>
                                </p:cTn>
                              </p:par>
                              <p:par>
                                <p:cTn id="61" presetID="10" presetClass="entr" presetSubtype="0" fill="hold" nodeType="withEffect">
                                  <p:stCondLst>
                                    <p:cond delay="70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12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122"/>
                                        </p:tgtEl>
                                        <p:attrNameLst>
                                          <p:attrName>style.visibility</p:attrName>
                                        </p:attrNameLst>
                                      </p:cBhvr>
                                      <p:to>
                                        <p:strVal val="visible"/>
                                      </p:to>
                                    </p:set>
                                    <p:animEffect transition="in" filter="fade">
                                      <p:cBhvr>
                                        <p:cTn id="68" dur="500"/>
                                        <p:tgtEl>
                                          <p:spTgt spid="122"/>
                                        </p:tgtEl>
                                      </p:cBhvr>
                                    </p:animEffect>
                                  </p:childTnLst>
                                </p:cTn>
                              </p:par>
                              <p:par>
                                <p:cTn id="69" presetID="10" presetClass="entr" presetSubtype="0" fill="hold" nodeType="withEffect">
                                  <p:stCondLst>
                                    <p:cond delay="700"/>
                                  </p:stCondLst>
                                  <p:childTnLst>
                                    <p:set>
                                      <p:cBhvr>
                                        <p:cTn id="70" dur="1" fill="hold">
                                          <p:stCondLst>
                                            <p:cond delay="0"/>
                                          </p:stCondLst>
                                        </p:cTn>
                                        <p:tgtEl>
                                          <p:spTgt spid="123"/>
                                        </p:tgtEl>
                                        <p:attrNameLst>
                                          <p:attrName>style.visibility</p:attrName>
                                        </p:attrNameLst>
                                      </p:cBhvr>
                                      <p:to>
                                        <p:strVal val="visible"/>
                                      </p:to>
                                    </p:set>
                                    <p:animEffect transition="in" filter="fade">
                                      <p:cBhvr>
                                        <p:cTn id="71" dur="500"/>
                                        <p:tgtEl>
                                          <p:spTgt spid="12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12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10" presetClass="entr" presetSubtype="0" fill="hold" nodeType="withEffect">
                                  <p:stCondLst>
                                    <p:cond delay="70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12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10" presetClass="entr" presetSubtype="0" fill="hold" nodeType="withEffect">
                                  <p:stCondLst>
                                    <p:cond delay="70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131"/>
                                        </p:tgtEl>
                                        <p:attrNameLst>
                                          <p:attrName>ppt_x</p:attrName>
                                          <p:attrName>ppt_y</p:attrName>
                                        </p:attrNameLst>
                                      </p:cBhvr>
                                      <p:rCtr x="1966" y="0"/>
                                    </p:animMotion>
                                  </p:childTnLst>
                                </p:cTn>
                              </p:par>
                            </p:childTnLst>
                          </p:cTn>
                        </p:par>
                        <p:par>
                          <p:cTn id="93" fill="hold">
                            <p:stCondLst>
                              <p:cond delay="1300"/>
                            </p:stCondLst>
                            <p:childTnLst>
                              <p:par>
                                <p:cTn id="94" presetID="10" presetClass="entr" presetSubtype="0" fill="hold" nodeType="after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fade">
                                      <p:cBhvr>
                                        <p:cTn id="96"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09" grpId="0"/>
      <p:bldP spid="110" grpId="0"/>
      <p:bldP spid="111" grpId="0"/>
      <p:bldP spid="112" grpId="0"/>
      <p:bldP spid="120" grpId="0"/>
      <p:bldP spid="121" grpId="0"/>
      <p:bldP spid="122" grpId="0"/>
      <p:bldP spid="1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754094"/>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197211"/>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Tree>
    <p:extLst>
      <p:ext uri="{BB962C8B-B14F-4D97-AF65-F5344CB8AC3E}">
        <p14:creationId xmlns:p14="http://schemas.microsoft.com/office/powerpoint/2010/main" val="199531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698505"/>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202932"/>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
        <p:nvSpPr>
          <p:cNvPr id="32" name="Text Placeholder 1"/>
          <p:cNvSpPr txBox="1">
            <a:spLocks/>
          </p:cNvSpPr>
          <p:nvPr/>
        </p:nvSpPr>
        <p:spPr>
          <a:xfrm>
            <a:off x="2552809" y="2075540"/>
            <a:ext cx="7097149" cy="263308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Llegar</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r>
              <a:rPr lang="en-US" sz="2600" dirty="0">
                <a:solidFill>
                  <a:srgbClr val="FFFFFF"/>
                </a:solidFill>
                <a:effectLst>
                  <a:outerShdw blurRad="38100" dist="38100" dir="2700000" algn="tl">
                    <a:srgbClr val="000000">
                      <a:alpha val="43137"/>
                    </a:srgbClr>
                  </a:outerShdw>
                </a:effectLst>
                <a:latin typeface="Segoe UI"/>
              </a:rPr>
              <a:t> Windows con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misma</a:t>
            </a:r>
            <a:r>
              <a:rPr lang="en-US" sz="2600" dirty="0">
                <a:solidFill>
                  <a:srgbClr val="FFFFFF"/>
                </a:solidFill>
                <a:effectLst>
                  <a:outerShdw blurRad="38100" dist="38100" dir="2700000" algn="tl">
                    <a:srgbClr val="000000">
                      <a:alpha val="43137"/>
                    </a:srgbClr>
                  </a:outerShdw>
                </a:effectLst>
                <a:latin typeface="Segoe UI"/>
              </a:rPr>
              <a:t> App</a:t>
            </a:r>
          </a:p>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Fácil</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adaptar</a:t>
            </a:r>
            <a:r>
              <a:rPr lang="en-US" sz="2600" dirty="0">
                <a:solidFill>
                  <a:srgbClr val="FFFFFF"/>
                </a:solidFill>
                <a:effectLst>
                  <a:outerShdw blurRad="38100" dist="38100" dir="2700000" algn="tl">
                    <a:srgbClr val="000000">
                      <a:alpha val="43137"/>
                    </a:srgbClr>
                  </a:outerShdw>
                </a:effectLst>
                <a:latin typeface="Segoe UI"/>
              </a:rPr>
              <a:t> la App </a:t>
            </a:r>
            <a:r>
              <a:rPr lang="en-US" sz="2600" dirty="0" err="1">
                <a:solidFill>
                  <a:srgbClr val="FFFFFF"/>
                </a:solidFill>
                <a:effectLst>
                  <a:outerShdw blurRad="38100" dist="38100" dir="2700000" algn="tl">
                    <a:srgbClr val="000000">
                      <a:alpha val="43137"/>
                    </a:srgbClr>
                  </a:outerShdw>
                </a:effectLst>
                <a:latin typeface="Segoe UI"/>
              </a:rPr>
              <a:t>ofreciendo</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experiencia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adaptada</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endParaRPr lang="en-US" sz="2600" dirty="0">
              <a:solidFill>
                <a:srgbClr val="FFFFFF"/>
              </a:solidFill>
              <a:effectLst>
                <a:outerShdw blurRad="38100" dist="38100" dir="2700000" algn="tl">
                  <a:srgbClr val="000000">
                    <a:alpha val="43137"/>
                  </a:srgbClr>
                </a:outerShdw>
              </a:effectLst>
              <a:latin typeface="Segoe UI"/>
            </a:endParaRPr>
          </a:p>
        </p:txBody>
      </p:sp>
    </p:spTree>
    <p:extLst>
      <p:ext uri="{BB962C8B-B14F-4D97-AF65-F5344CB8AC3E}">
        <p14:creationId xmlns:p14="http://schemas.microsoft.com/office/powerpoint/2010/main" val="42252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32">
                                            <p:txEl>
                                              <p:pRg st="1" end="1"/>
                                            </p:txEl>
                                          </p:spTgt>
                                        </p:tgtEl>
                                        <p:attrNameLst>
                                          <p:attrName>style.color</p:attrName>
                                        </p:attrNameLst>
                                      </p:cBhvr>
                                      <p:to>
                                        <a:srgbClr val="1BD51B"/>
                                      </p:to>
                                    </p:animClr>
                                    <p:animClr clrSpc="rgb" dir="cw">
                                      <p:cBhvr>
                                        <p:cTn id="7" dur="500" fill="hold"/>
                                        <p:tgtEl>
                                          <p:spTgt spid="32">
                                            <p:txEl>
                                              <p:pRg st="1" end="1"/>
                                            </p:txEl>
                                          </p:spTgt>
                                        </p:tgtEl>
                                        <p:attrNameLst>
                                          <p:attrName>fillcolor</p:attrName>
                                        </p:attrNameLst>
                                      </p:cBhvr>
                                      <p:to>
                                        <a:srgbClr val="1BD51B"/>
                                      </p:to>
                                    </p:animClr>
                                    <p:set>
                                      <p:cBhvr>
                                        <p:cTn id="8" dur="500" fill="hold"/>
                                        <p:tgtEl>
                                          <p:spTgt spid="32">
                                            <p:txEl>
                                              <p:pRg st="1" end="1"/>
                                            </p:txEl>
                                          </p:spTgt>
                                        </p:tgtEl>
                                        <p:attrNameLst>
                                          <p:attrName>fill.type</p:attrName>
                                        </p:attrNameLst>
                                      </p:cBhvr>
                                      <p:to>
                                        <p:strVal val="solid"/>
                                      </p:to>
                                    </p:set>
                                    <p:set>
                                      <p:cBhvr>
                                        <p:cTn id="9" dur="500" fill="hold"/>
                                        <p:tgtEl>
                                          <p:spTgt spid="32">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xEl>
                                              <p:pRg st="3" end="3"/>
                                            </p:txEl>
                                          </p:spTgt>
                                        </p:tgtEl>
                                        <p:attrNameLst>
                                          <p:attrName>style.visibility</p:attrName>
                                        </p:attrNameLst>
                                      </p:cBhvr>
                                      <p:to>
                                        <p:strVal val="visible"/>
                                      </p:to>
                                    </p:set>
                                    <p:animEffect transition="in" filter="fade">
                                      <p:cBhvr>
                                        <p:cTn id="14" dur="500"/>
                                        <p:tgtEl>
                                          <p:spTgt spid="3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2">
                                            <p:txEl>
                                              <p:pRg st="1" end="1"/>
                                            </p:txEl>
                                          </p:spTgt>
                                        </p:tgtEl>
                                        <p:attrNameLst>
                                          <p:attrName>style.color</p:attrName>
                                        </p:attrNameLst>
                                      </p:cBhvr>
                                      <p:to>
                                        <a:srgbClr val="FFFFFF"/>
                                      </p:to>
                                    </p:animClr>
                                    <p:animClr clrSpc="rgb" dir="cw">
                                      <p:cBhvr>
                                        <p:cTn id="19" dur="500" fill="hold"/>
                                        <p:tgtEl>
                                          <p:spTgt spid="32">
                                            <p:txEl>
                                              <p:pRg st="1" end="1"/>
                                            </p:txEl>
                                          </p:spTgt>
                                        </p:tgtEl>
                                        <p:attrNameLst>
                                          <p:attrName>fillcolor</p:attrName>
                                        </p:attrNameLst>
                                      </p:cBhvr>
                                      <p:to>
                                        <a:srgbClr val="FFFFFF"/>
                                      </p:to>
                                    </p:animClr>
                                    <p:set>
                                      <p:cBhvr>
                                        <p:cTn id="20" dur="500" fill="hold"/>
                                        <p:tgtEl>
                                          <p:spTgt spid="32">
                                            <p:txEl>
                                              <p:pRg st="1" end="1"/>
                                            </p:txEl>
                                          </p:spTgt>
                                        </p:tgtEl>
                                        <p:attrNameLst>
                                          <p:attrName>fill.type</p:attrName>
                                        </p:attrNameLst>
                                      </p:cBhvr>
                                      <p:to>
                                        <p:strVal val="solid"/>
                                      </p:to>
                                    </p:set>
                                    <p:set>
                                      <p:cBhvr>
                                        <p:cTn id="21" dur="500" fill="hold"/>
                                        <p:tgtEl>
                                          <p:spTgt spid="32">
                                            <p:txEl>
                                              <p:pRg st="1" end="1"/>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32">
                                            <p:txEl>
                                              <p:pRg st="3" end="3"/>
                                            </p:txEl>
                                          </p:spTgt>
                                        </p:tgtEl>
                                        <p:attrNameLst>
                                          <p:attrName>style.color</p:attrName>
                                        </p:attrNameLst>
                                      </p:cBhvr>
                                      <p:to>
                                        <a:srgbClr val="FFFFFF"/>
                                      </p:to>
                                    </p:animClr>
                                    <p:animClr clrSpc="rgb" dir="cw">
                                      <p:cBhvr>
                                        <p:cTn id="24" dur="500" fill="hold"/>
                                        <p:tgtEl>
                                          <p:spTgt spid="32">
                                            <p:txEl>
                                              <p:pRg st="3" end="3"/>
                                            </p:txEl>
                                          </p:spTgt>
                                        </p:tgtEl>
                                        <p:attrNameLst>
                                          <p:attrName>fillcolor</p:attrName>
                                        </p:attrNameLst>
                                      </p:cBhvr>
                                      <p:to>
                                        <a:srgbClr val="FFFFFF"/>
                                      </p:to>
                                    </p:animClr>
                                    <p:set>
                                      <p:cBhvr>
                                        <p:cTn id="25" dur="500" fill="hold"/>
                                        <p:tgtEl>
                                          <p:spTgt spid="32">
                                            <p:txEl>
                                              <p:pRg st="3" end="3"/>
                                            </p:txEl>
                                          </p:spTgt>
                                        </p:tgtEl>
                                        <p:attrNameLst>
                                          <p:attrName>fill.type</p:attrName>
                                        </p:attrNameLst>
                                      </p:cBhvr>
                                      <p:to>
                                        <p:strVal val="solid"/>
                                      </p:to>
                                    </p:set>
                                    <p:set>
                                      <p:cBhvr>
                                        <p:cTn id="26" dur="500" fill="hold"/>
                                        <p:tgtEl>
                                          <p:spTgt spid="32">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p:txBody>
          <a:bodyPr/>
          <a:lstStyle/>
          <a:p>
            <a:r>
              <a:rPr lang="es-ES" dirty="0"/>
              <a:t>Aplicando todo lo visto hasta ahora!</a:t>
            </a:r>
          </a:p>
        </p:txBody>
      </p:sp>
    </p:spTree>
    <p:extLst>
      <p:ext uri="{BB962C8B-B14F-4D97-AF65-F5344CB8AC3E}">
        <p14:creationId xmlns:p14="http://schemas.microsoft.com/office/powerpoint/2010/main" val="345130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iai.tv/assets/Uploads/_resampled/CroppedImage608342-thinking-the-unthink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6"/>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bwMode="auto">
          <a:xfrm>
            <a:off x="350837" y="1441384"/>
            <a:ext cx="56388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4000" dirty="0">
                <a:gradFill>
                  <a:gsLst>
                    <a:gs pos="0">
                      <a:srgbClr val="FFFFFF"/>
                    </a:gs>
                    <a:gs pos="100000">
                      <a:srgbClr val="FFFFFF"/>
                    </a:gs>
                  </a:gsLst>
                  <a:lin ang="5400000" scaled="0"/>
                </a:gradFill>
              </a:rPr>
              <a:t>¿Cómo podemos mejorar más la experiencia?</a:t>
            </a:r>
          </a:p>
        </p:txBody>
      </p:sp>
      <p:pic>
        <p:nvPicPr>
          <p:cNvPr id="3078" name="Picture 6" descr="pict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1026"/>
            <a:ext cx="13214460" cy="699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19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1000"/>
                                        <p:tgtEl>
                                          <p:spTgt spid="3078"/>
                                        </p:tgtEl>
                                      </p:cBhvr>
                                    </p:animEffect>
                                    <p:anim calcmode="lin" valueType="num">
                                      <p:cBhvr>
                                        <p:cTn id="13" dur="1000" fill="hold"/>
                                        <p:tgtEl>
                                          <p:spTgt spid="3078"/>
                                        </p:tgtEl>
                                        <p:attrNameLst>
                                          <p:attrName>ppt_x</p:attrName>
                                        </p:attrNameLst>
                                      </p:cBhvr>
                                      <p:tavLst>
                                        <p:tav tm="0">
                                          <p:val>
                                            <p:strVal val="#ppt_x"/>
                                          </p:val>
                                        </p:tav>
                                        <p:tav tm="100000">
                                          <p:val>
                                            <p:strVal val="#ppt_x"/>
                                          </p:val>
                                        </p:tav>
                                      </p:tavLst>
                                    </p:anim>
                                    <p:anim calcmode="lin" valueType="num">
                                      <p:cBhvr>
                                        <p:cTn id="14"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11810999" cy="5232202"/>
          </a:xfrm>
        </p:spPr>
        <p:txBody>
          <a:bodyPr/>
          <a:lstStyle/>
          <a:p>
            <a:r>
              <a:rPr lang="es-ES" b="1" dirty="0"/>
              <a:t>Hasta 1GB de memoria disponible en primer plano.</a:t>
            </a:r>
          </a:p>
          <a:p>
            <a:r>
              <a:rPr lang="es-ES" b="1" dirty="0"/>
              <a:t>128MB con la aplicación en segundo plano.</a:t>
            </a:r>
          </a:p>
          <a:p>
            <a:r>
              <a:rPr lang="es-ES" b="1" dirty="0"/>
              <a:t>2-4 </a:t>
            </a:r>
            <a:r>
              <a:rPr lang="es-ES" b="1" dirty="0" err="1"/>
              <a:t>cores</a:t>
            </a:r>
            <a:r>
              <a:rPr lang="es-ES" b="1" dirty="0"/>
              <a:t> de la CPU (dependiendo del número de Apps o juegos corriendo).</a:t>
            </a:r>
          </a:p>
          <a:p>
            <a:r>
              <a:rPr lang="es-ES" b="1" dirty="0"/>
              <a:t>Hasta el 45% de la GPU (dependiendo del número de Apps o juegos corriendo). </a:t>
            </a:r>
          </a:p>
          <a:p>
            <a:r>
              <a:rPr lang="es-ES" b="1" dirty="0"/>
              <a:t>Soporte de </a:t>
            </a:r>
            <a:r>
              <a:rPr lang="es-ES" b="1" dirty="0" err="1"/>
              <a:t>DirectX</a:t>
            </a:r>
            <a:r>
              <a:rPr lang="es-ES" b="1" dirty="0"/>
              <a:t> 11 (nivel 10).</a:t>
            </a:r>
          </a:p>
          <a:p>
            <a:endParaRPr lang="es-ES" dirty="0"/>
          </a:p>
        </p:txBody>
      </p:sp>
      <p:sp>
        <p:nvSpPr>
          <p:cNvPr id="4" name="Título 3"/>
          <p:cNvSpPr>
            <a:spLocks noGrp="1"/>
          </p:cNvSpPr>
          <p:nvPr>
            <p:ph type="title"/>
          </p:nvPr>
        </p:nvSpPr>
        <p:spPr/>
        <p:txBody>
          <a:bodyPr/>
          <a:lstStyle/>
          <a:p>
            <a:r>
              <a:rPr lang="es-ES" dirty="0"/>
              <a:t>Características App UWP en Xbox</a:t>
            </a:r>
          </a:p>
        </p:txBody>
      </p:sp>
    </p:spTree>
    <p:extLst>
      <p:ext uri="{BB962C8B-B14F-4D97-AF65-F5344CB8AC3E}">
        <p14:creationId xmlns:p14="http://schemas.microsoft.com/office/powerpoint/2010/main" val="33677808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6324599" cy="4862870"/>
          </a:xfrm>
        </p:spPr>
        <p:txBody>
          <a:bodyPr/>
          <a:lstStyle/>
          <a:p>
            <a:r>
              <a:rPr lang="es-ES" b="1" dirty="0" err="1"/>
              <a:t>Engine</a:t>
            </a:r>
            <a:r>
              <a:rPr lang="es-ES" dirty="0"/>
              <a:t> moderno de videojuegos basado en componentes.</a:t>
            </a:r>
          </a:p>
          <a:p>
            <a:r>
              <a:rPr lang="es-ES" dirty="0"/>
              <a:t>Permite crear </a:t>
            </a:r>
            <a:r>
              <a:rPr lang="es-ES" b="1" dirty="0"/>
              <a:t>juegos</a:t>
            </a:r>
            <a:r>
              <a:rPr lang="es-ES" dirty="0"/>
              <a:t> y </a:t>
            </a:r>
            <a:r>
              <a:rPr lang="es-ES" b="1" dirty="0"/>
              <a:t>Apps</a:t>
            </a:r>
            <a:r>
              <a:rPr lang="es-ES" dirty="0"/>
              <a:t>.</a:t>
            </a:r>
          </a:p>
          <a:p>
            <a:r>
              <a:rPr lang="es-ES" b="1" dirty="0"/>
              <a:t>Plataformas</a:t>
            </a:r>
            <a:r>
              <a:rPr lang="es-ES" dirty="0"/>
              <a:t> soportadas: Windows, Linux, </a:t>
            </a:r>
            <a:r>
              <a:rPr lang="es-ES" dirty="0" err="1"/>
              <a:t>MacOS</a:t>
            </a:r>
            <a:r>
              <a:rPr lang="es-ES" dirty="0"/>
              <a:t>, </a:t>
            </a:r>
            <a:r>
              <a:rPr lang="es-ES" dirty="0" err="1"/>
              <a:t>Ios</a:t>
            </a:r>
            <a:r>
              <a:rPr lang="es-ES" dirty="0"/>
              <a:t>, Android y UWP.</a:t>
            </a:r>
          </a:p>
        </p:txBody>
      </p:sp>
      <p:sp>
        <p:nvSpPr>
          <p:cNvPr id="4" name="Título 3"/>
          <p:cNvSpPr>
            <a:spLocks noGrp="1"/>
          </p:cNvSpPr>
          <p:nvPr>
            <p:ph type="title"/>
          </p:nvPr>
        </p:nvSpPr>
        <p:spPr/>
        <p:txBody>
          <a:bodyPr/>
          <a:lstStyle/>
          <a:p>
            <a:r>
              <a:rPr lang="es-ES" dirty="0"/>
              <a:t>Wave </a:t>
            </a:r>
            <a:r>
              <a:rPr lang="es-ES" dirty="0" err="1"/>
              <a:t>Engine</a:t>
            </a:r>
            <a:endParaRPr lang="es-ES" dirty="0"/>
          </a:p>
        </p:txBody>
      </p:sp>
      <p:pic>
        <p:nvPicPr>
          <p:cNvPr id="2052" name="Picture 4" descr="http://i.imgur.com/e8FYb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7" y="1204911"/>
            <a:ext cx="5825004" cy="372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65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a:xfrm>
            <a:off x="5456238" y="1926679"/>
            <a:ext cx="6553200" cy="1181862"/>
          </a:xfrm>
        </p:spPr>
        <p:txBody>
          <a:bodyPr/>
          <a:lstStyle/>
          <a:p>
            <a:r>
              <a:rPr lang="es-ES" dirty="0"/>
              <a:t>Añadiendo Windows </a:t>
            </a:r>
            <a:r>
              <a:rPr lang="es-ES" dirty="0" err="1"/>
              <a:t>Composition</a:t>
            </a:r>
            <a:r>
              <a:rPr lang="es-ES" dirty="0"/>
              <a:t> y elementos en 3D</a:t>
            </a:r>
          </a:p>
        </p:txBody>
      </p:sp>
    </p:spTree>
    <p:extLst>
      <p:ext uri="{BB962C8B-B14F-4D97-AF65-F5344CB8AC3E}">
        <p14:creationId xmlns:p14="http://schemas.microsoft.com/office/powerpoint/2010/main" val="3029196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a:xfrm>
            <a:off x="274638" y="1212850"/>
            <a:ext cx="6019799" cy="5293757"/>
          </a:xfrm>
        </p:spPr>
        <p:txBody>
          <a:bodyPr/>
          <a:lstStyle/>
          <a:p>
            <a:r>
              <a:rPr lang="es-ES" dirty="0"/>
              <a:t>*Cualquier aplicación UWP se puede desplegar en Xbox </a:t>
            </a:r>
            <a:r>
              <a:rPr lang="es-ES" dirty="0" err="1"/>
              <a:t>One</a:t>
            </a:r>
            <a:r>
              <a:rPr lang="es-ES" dirty="0"/>
              <a:t>. Esto incluye juegos.</a:t>
            </a:r>
          </a:p>
          <a:p>
            <a:r>
              <a:rPr lang="es-ES" dirty="0"/>
              <a:t>Los principales motores de juegos del mercado incluyen soporte a UWP (Wave </a:t>
            </a:r>
            <a:r>
              <a:rPr lang="es-ES" dirty="0" err="1"/>
              <a:t>Engine</a:t>
            </a:r>
            <a:r>
              <a:rPr lang="es-ES" dirty="0"/>
              <a:t>, </a:t>
            </a:r>
            <a:r>
              <a:rPr lang="es-ES" dirty="0" err="1"/>
              <a:t>Unity</a:t>
            </a:r>
            <a:r>
              <a:rPr lang="es-ES" dirty="0"/>
              <a:t>, etc.).</a:t>
            </a:r>
          </a:p>
        </p:txBody>
      </p:sp>
      <p:sp>
        <p:nvSpPr>
          <p:cNvPr id="5" name="Título 4"/>
          <p:cNvSpPr>
            <a:spLocks noGrp="1"/>
          </p:cNvSpPr>
          <p:nvPr>
            <p:ph type="title"/>
          </p:nvPr>
        </p:nvSpPr>
        <p:spPr>
          <a:xfrm>
            <a:off x="274639" y="295274"/>
            <a:ext cx="7086598" cy="917575"/>
          </a:xfrm>
        </p:spPr>
        <p:txBody>
          <a:bodyPr/>
          <a:lstStyle/>
          <a:p>
            <a:r>
              <a:rPr lang="es-ES" dirty="0"/>
              <a:t>¿Y los juegos?</a:t>
            </a:r>
          </a:p>
        </p:txBody>
      </p:sp>
      <p:pic>
        <p:nvPicPr>
          <p:cNvPr id="1026" name="Picture 2" descr="New StarterKits based on CrossyR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7" y="1212849"/>
            <a:ext cx="5715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08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WaveFrogger</a:t>
            </a:r>
            <a:endParaRPr lang="es-ES" sz="5400" dirty="0"/>
          </a:p>
        </p:txBody>
      </p:sp>
      <p:sp>
        <p:nvSpPr>
          <p:cNvPr id="5" name="Marcador de texto 4"/>
          <p:cNvSpPr>
            <a:spLocks noGrp="1"/>
          </p:cNvSpPr>
          <p:nvPr>
            <p:ph type="body" sz="quarter" idx="12"/>
          </p:nvPr>
        </p:nvSpPr>
        <p:spPr/>
        <p:txBody>
          <a:bodyPr/>
          <a:lstStyle/>
          <a:p>
            <a:r>
              <a:rPr lang="es-ES" dirty="0"/>
              <a:t>Nuestros juegos en Xbox </a:t>
            </a:r>
            <a:r>
              <a:rPr lang="es-ES" dirty="0" err="1"/>
              <a:t>One</a:t>
            </a:r>
            <a:r>
              <a:rPr lang="es-ES" dirty="0"/>
              <a:t>!</a:t>
            </a:r>
          </a:p>
        </p:txBody>
      </p:sp>
    </p:spTree>
    <p:extLst>
      <p:ext uri="{BB962C8B-B14F-4D97-AF65-F5344CB8AC3E}">
        <p14:creationId xmlns:p14="http://schemas.microsoft.com/office/powerpoint/2010/main" val="261434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Publicación</a:t>
            </a:r>
            <a:endParaRPr lang="en-US" sz="7200" dirty="0"/>
          </a:p>
        </p:txBody>
      </p:sp>
    </p:spTree>
    <p:extLst>
      <p:ext uri="{BB962C8B-B14F-4D97-AF65-F5344CB8AC3E}">
        <p14:creationId xmlns:p14="http://schemas.microsoft.com/office/powerpoint/2010/main" val="19162540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Activación</a:t>
            </a:r>
            <a:r>
              <a:rPr lang="en-US" sz="7200" dirty="0"/>
              <a:t> del </a:t>
            </a:r>
            <a:r>
              <a:rPr lang="en-US" sz="7200" dirty="0" err="1"/>
              <a:t>modo</a:t>
            </a:r>
            <a:r>
              <a:rPr lang="en-US" sz="7200" dirty="0"/>
              <a:t> </a:t>
            </a:r>
            <a:r>
              <a:rPr lang="en-US" sz="7200" dirty="0" err="1"/>
              <a:t>desarrollo</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Apps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5943599" cy="4813625"/>
          </a:xfrm>
        </p:spPr>
        <p:txBody>
          <a:bodyPr/>
          <a:lstStyle/>
          <a:p>
            <a:pPr marL="571500" indent="-571500">
              <a:buFont typeface="Arial" panose="020B0604020202020204" pitchFamily="34" charset="0"/>
              <a:buChar char="•"/>
            </a:pPr>
            <a:r>
              <a:rPr lang="es-ES" sz="3200" dirty="0"/>
              <a:t>Una App UWP con soporte al SDK </a:t>
            </a:r>
            <a:r>
              <a:rPr lang="es-ES" sz="3200" b="1" dirty="0"/>
              <a:t>14393</a:t>
            </a:r>
            <a:r>
              <a:rPr lang="es-ES" sz="3200" dirty="0"/>
              <a:t> (</a:t>
            </a:r>
            <a:r>
              <a:rPr lang="es-ES" sz="3200" dirty="0" err="1"/>
              <a:t>Anniversary</a:t>
            </a:r>
            <a:r>
              <a:rPr lang="es-ES" sz="3200" dirty="0"/>
              <a:t> </a:t>
            </a:r>
            <a:r>
              <a:rPr lang="es-ES" sz="3200" dirty="0" err="1"/>
              <a:t>Update</a:t>
            </a:r>
            <a:r>
              <a:rPr lang="es-ES" sz="3200" dirty="0"/>
              <a:t>) puede publicarse en la </a:t>
            </a:r>
            <a:r>
              <a:rPr lang="es-ES" sz="3200" b="1" dirty="0"/>
              <a:t>Store</a:t>
            </a:r>
            <a:r>
              <a:rPr lang="es-ES" sz="3200" dirty="0"/>
              <a:t>.</a:t>
            </a:r>
          </a:p>
          <a:p>
            <a:pPr marL="571500" indent="-571500">
              <a:buFont typeface="Arial" panose="020B0604020202020204" pitchFamily="34" charset="0"/>
              <a:buChar char="•"/>
            </a:pPr>
            <a:r>
              <a:rPr lang="es-ES" sz="3200" dirty="0"/>
              <a:t>En la sección de familias de dispositivos (dentro del apartado de paquetes) se debe elegir la opción </a:t>
            </a:r>
            <a:r>
              <a:rPr lang="es-ES" sz="3200" b="1" dirty="0"/>
              <a:t>“Windows 10 Xbox”</a:t>
            </a:r>
            <a:r>
              <a:rPr lang="es-ES" sz="3200" dirty="0"/>
              <a:t>.</a:t>
            </a:r>
          </a:p>
          <a:p>
            <a:pPr marL="571500" indent="-571500">
              <a:buFont typeface="Arial" panose="020B0604020202020204" pitchFamily="34" charset="0"/>
              <a:buChar char="•"/>
            </a:pPr>
            <a:endParaRPr lang="es-ES" sz="3200" dirty="0"/>
          </a:p>
        </p:txBody>
      </p:sp>
      <p:pic>
        <p:nvPicPr>
          <p:cNvPr id="4098" name="Picture 2" descr="Xbox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107" y="1212849"/>
            <a:ext cx="5922096" cy="3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3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juegos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11887200" cy="3754874"/>
          </a:xfrm>
        </p:spPr>
        <p:txBody>
          <a:bodyPr/>
          <a:lstStyle/>
          <a:p>
            <a:pPr marL="571500" indent="-571500">
              <a:buFont typeface="Arial" panose="020B0604020202020204" pitchFamily="34" charset="0"/>
              <a:buChar char="•"/>
            </a:pPr>
            <a:r>
              <a:rPr lang="es-ES" dirty="0"/>
              <a:t>El objetivo fundamental sigue siendo mantener un ecosistema de juegos de calidad. Por ese motivo, todos los juegos UWP deben pasar un </a:t>
            </a:r>
            <a:r>
              <a:rPr lang="es-ES" b="1" dirty="0"/>
              <a:t>proceso de validación </a:t>
            </a:r>
            <a:r>
              <a:rPr lang="es-ES" dirty="0"/>
              <a:t>que certifique el concepto y calidad.</a:t>
            </a:r>
          </a:p>
          <a:p>
            <a:pPr marL="571500" indent="-571500">
              <a:buFont typeface="Arial" panose="020B0604020202020204" pitchFamily="34" charset="0"/>
              <a:buChar char="•"/>
            </a:pPr>
            <a:r>
              <a:rPr lang="es-ES" dirty="0"/>
              <a:t>Es necesario unirse al programa </a:t>
            </a:r>
            <a:r>
              <a:rPr lang="es-ES" b="1" dirty="0" err="1"/>
              <a:t>ID@Xbox</a:t>
            </a:r>
            <a:r>
              <a:rPr lang="es-ES" dirty="0"/>
              <a:t>.</a:t>
            </a:r>
          </a:p>
          <a:p>
            <a:endParaRPr lang="es-ES" dirty="0"/>
          </a:p>
        </p:txBody>
      </p:sp>
    </p:spTree>
    <p:extLst>
      <p:ext uri="{BB962C8B-B14F-4D97-AF65-F5344CB8AC3E}">
        <p14:creationId xmlns:p14="http://schemas.microsoft.com/office/powerpoint/2010/main" val="15812199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Preguntas</a:t>
            </a:r>
            <a:r>
              <a:rPr lang="en-US" dirty="0"/>
              <a:t> &amp; </a:t>
            </a:r>
            <a:r>
              <a:rPr lang="en-US" dirty="0" err="1"/>
              <a:t>Respuestas</a:t>
            </a:r>
            <a:endParaRPr lang="en-US" dirty="0"/>
          </a:p>
        </p:txBody>
      </p:sp>
      <p:grpSp>
        <p:nvGrpSpPr>
          <p:cNvPr id="7" name="Group 6"/>
          <p:cNvGrpSpPr/>
          <p:nvPr/>
        </p:nvGrpSpPr>
        <p:grpSpPr>
          <a:xfrm>
            <a:off x="2012640" y="1485890"/>
            <a:ext cx="8411195" cy="5192101"/>
            <a:chOff x="-456810" y="1851360"/>
            <a:chExt cx="7223681" cy="4459067"/>
          </a:xfrm>
        </p:grpSpPr>
        <p:pic>
          <p:nvPicPr>
            <p:cNvPr id="8" name="Xbo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0" y="1851360"/>
              <a:ext cx="7223681" cy="4459067"/>
            </a:xfrm>
            <a:prstGeom prst="rect">
              <a:avLst/>
            </a:prstGeom>
          </p:spPr>
        </p:pic>
        <p:sp>
          <p:nvSpPr>
            <p:cNvPr id="9" name="Rectangle 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r>
                <a:rPr lang="en-US" sz="2400" dirty="0" err="1">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Dudas</a:t>
              </a: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p>
          </p:txBody>
        </p:sp>
      </p:grpSp>
    </p:spTree>
    <p:extLst>
      <p:ext uri="{BB962C8B-B14F-4D97-AF65-F5344CB8AC3E}">
        <p14:creationId xmlns:p14="http://schemas.microsoft.com/office/powerpoint/2010/main" val="51129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r>
              <a:rPr lang="es-ES" dirty="0"/>
              <a:t>http://aka.ms/MTS22</a:t>
            </a:r>
          </a:p>
        </p:txBody>
      </p:sp>
      <p:pic>
        <p:nvPicPr>
          <p:cNvPr id="5" name="Marcador de posición de imagen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1026" name="Picture 2" descr="https://i-msdn.sec.s-msft.com/en-us/windows/uwp/xbox-apps/images/activation-store-se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13174"/>
            <a:ext cx="7408483" cy="425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4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212</TotalTime>
  <Words>3839</Words>
  <Application>Microsoft Office PowerPoint</Application>
  <PresentationFormat>Personalizado</PresentationFormat>
  <Paragraphs>686</Paragraphs>
  <Slides>84</Slides>
  <Notes>62</Notes>
  <HiddenSlides>0</HiddenSlides>
  <MMClips>7</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84</vt:i4>
      </vt:variant>
    </vt:vector>
  </HeadingPairs>
  <TitlesOfParts>
    <vt:vector size="92" baseType="lpstr">
      <vt:lpstr>Arial</vt:lpstr>
      <vt:lpstr>Calibri</vt:lpstr>
      <vt:lpstr>Consolas</vt:lpstr>
      <vt:lpstr>Segoe UI</vt:lpstr>
      <vt:lpstr>Segoe UI Light</vt:lpstr>
      <vt:lpstr>Segoe UI Semibold</vt:lpstr>
      <vt:lpstr>Wingdings</vt:lpstr>
      <vt:lpstr>GCIO Summit 2016 Template - White</vt:lpstr>
      <vt:lpstr>Presentación de PowerPoint</vt:lpstr>
      <vt:lpstr>Tus aplicaciones en pantalla grande en Xbox One</vt:lpstr>
      <vt:lpstr>Plain Concepts GO!!! Sorteamos …</vt:lpstr>
      <vt:lpstr>10% de descuento</vt:lpstr>
      <vt:lpstr>¿Qué vamos a ver?</vt:lpstr>
      <vt:lpstr>El viaje de la convergencia</vt:lpstr>
      <vt:lpstr>El viaje de la convergencia</vt:lpstr>
      <vt:lpstr>Activación del modo desarrollo</vt:lpstr>
      <vt:lpstr>Dev Mode </vt:lpstr>
      <vt:lpstr>Dev Mode Activation App </vt:lpstr>
      <vt:lpstr>Activar Dev Mode </vt:lpstr>
      <vt:lpstr>Dev Mode </vt:lpstr>
      <vt:lpstr>Dev Mode </vt:lpstr>
      <vt:lpstr>DEMO: Dev Mode</vt:lpstr>
      <vt:lpstr>Gestión del foco</vt:lpstr>
      <vt:lpstr>Gamepad y Remote</vt:lpstr>
      <vt:lpstr>Conceptos básicos de interacciones con el Gamepad y Remote</vt:lpstr>
      <vt:lpstr>Configurando XY Focus vs. puntero</vt:lpstr>
      <vt:lpstr>Botones del Gamepad y el Remote</vt:lpstr>
      <vt:lpstr>Los más usadosInputs</vt:lpstr>
      <vt:lpstr>Los más usados</vt:lpstr>
      <vt:lpstr>Los más usados</vt:lpstr>
      <vt:lpstr>Los más usados</vt:lpstr>
      <vt:lpstr>Los más usados</vt:lpstr>
      <vt:lpstr>Botones del Gamepad y el Remote</vt:lpstr>
      <vt:lpstr>Botones del Gamepad y Remote </vt:lpstr>
      <vt:lpstr>Botones del Gamepad y Remote </vt:lpstr>
      <vt:lpstr>Botones del Gamepad y Remote </vt:lpstr>
      <vt:lpstr>Botones del Gamepad y Remote </vt:lpstr>
      <vt:lpstr>Botones del Gamepad y Remote </vt:lpstr>
      <vt:lpstr>Gamepad y Remote. Botones adicionales</vt:lpstr>
      <vt:lpstr>Gamepad y Remote. Botones adicionales</vt:lpstr>
      <vt:lpstr>Gamepad y Remote. Botones adicionales</vt:lpstr>
      <vt:lpstr>Gamepad y Remote. Botones adicionales</vt:lpstr>
      <vt:lpstr>Gamepad y Remote. Botones adicionales</vt:lpstr>
      <vt:lpstr>Saca todo el partido a los botones!</vt:lpstr>
      <vt:lpstr>Ajustar XY Focus</vt:lpstr>
      <vt:lpstr>Ajustar XY Focus</vt:lpstr>
      <vt:lpstr>Ajustar XY Focus</vt:lpstr>
      <vt:lpstr>Ajustar XY Focus</vt:lpstr>
      <vt:lpstr>Ajustar XY Focus</vt:lpstr>
      <vt:lpstr>Tuning XY Focus</vt:lpstr>
      <vt:lpstr>Tuning XY Focus</vt:lpstr>
      <vt:lpstr>Debugging tips </vt:lpstr>
      <vt:lpstr>Más trucos para ajustar la experiencia XY Focus </vt:lpstr>
      <vt:lpstr>Gestión de ‘trampas de enfoque’ e interacciones complejas</vt:lpstr>
      <vt:lpstr>Mejorar el foco</vt:lpstr>
      <vt:lpstr>Mejorar foco</vt:lpstr>
      <vt:lpstr>Mejorar foco</vt:lpstr>
      <vt:lpstr>Mostrando el foco…</vt:lpstr>
      <vt:lpstr>Foco de alta visibilidad</vt:lpstr>
      <vt:lpstr>Configurando alta visibilidad en foco</vt:lpstr>
      <vt:lpstr>Potenciando el foco de elementos superpuestos</vt:lpstr>
      <vt:lpstr>DEMO: XYFocus</vt:lpstr>
      <vt:lpstr>DEMO: Gestión de Gamepad</vt:lpstr>
      <vt:lpstr>Adaptar a TV</vt:lpstr>
      <vt:lpstr>El tamaño de la UI</vt:lpstr>
      <vt:lpstr>El tamaño de la UI (en píxeles efectivos)</vt:lpstr>
      <vt:lpstr>TV-safe area</vt:lpstr>
      <vt:lpstr>Colores</vt:lpstr>
      <vt:lpstr>Xbox TV Safe Area</vt:lpstr>
      <vt:lpstr>Sonidos</vt:lpstr>
      <vt:lpstr>Sonidos</vt:lpstr>
      <vt:lpstr>DEMO: Sonidos</vt:lpstr>
      <vt:lpstr>Conceptos básicos de diseño</vt:lpstr>
      <vt:lpstr>La experiencia DEBE cambiar</vt:lpstr>
      <vt:lpstr>Siempre simple</vt:lpstr>
      <vt:lpstr>Pero coherente</vt:lpstr>
      <vt:lpstr>Y cautivar</vt:lpstr>
      <vt:lpstr>Universal Windows Platform &amp; plataformas</vt:lpstr>
      <vt:lpstr>Universal Windows Platform &amp; plataformas</vt:lpstr>
      <vt:lpstr>DEMO: Planetas</vt:lpstr>
      <vt:lpstr>Presentación de PowerPoint</vt:lpstr>
      <vt:lpstr>Características App UWP en Xbox</vt:lpstr>
      <vt:lpstr>Wave Engine</vt:lpstr>
      <vt:lpstr>DEMO: Planetas</vt:lpstr>
      <vt:lpstr>¿Y los juegos?</vt:lpstr>
      <vt:lpstr>DEMO: WaveFrogger</vt:lpstr>
      <vt:lpstr>Publicación</vt:lpstr>
      <vt:lpstr>Publicación de Apps UWP para Xbox One</vt:lpstr>
      <vt:lpstr>Publicación de juegos UWP para Xbox One</vt:lpstr>
      <vt:lpstr>Preguntas &amp; Respuestas</vt:lpstr>
      <vt:lpstr>Gracias a todos!</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Javier Suárez Ruiz</cp:lastModifiedBy>
  <cp:revision>57</cp:revision>
  <dcterms:created xsi:type="dcterms:W3CDTF">2016-08-22T02:07:54Z</dcterms:created>
  <dcterms:modified xsi:type="dcterms:W3CDTF">2016-10-03T18:18:49Z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